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4044" r:id="rId2"/>
    <p:sldId id="4089" r:id="rId3"/>
    <p:sldId id="4052" r:id="rId4"/>
    <p:sldId id="266" r:id="rId5"/>
    <p:sldId id="4096" r:id="rId6"/>
    <p:sldId id="4095" r:id="rId7"/>
    <p:sldId id="4085" r:id="rId8"/>
    <p:sldId id="4083" r:id="rId9"/>
    <p:sldId id="4090" r:id="rId10"/>
    <p:sldId id="4123" r:id="rId11"/>
    <p:sldId id="4094" r:id="rId12"/>
    <p:sldId id="4091" r:id="rId13"/>
    <p:sldId id="4092" r:id="rId14"/>
    <p:sldId id="4093"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4660"/>
  </p:normalViewPr>
  <p:slideViewPr>
    <p:cSldViewPr snapToGrid="0">
      <p:cViewPr varScale="1">
        <p:scale>
          <a:sx n="103" d="100"/>
          <a:sy n="103" d="100"/>
        </p:scale>
        <p:origin x="86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D72F3-0980-460C-B1A9-638A20CC40E0}" type="datetimeFigureOut">
              <a:rPr kumimoji="1" lang="ja-JP" altLang="en-US" smtClean="0"/>
              <a:t>2025/12/23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BCF3A-58E9-4E41-B847-2E0A29447D2F}" type="slidenum">
              <a:rPr kumimoji="1" lang="ja-JP" altLang="en-US" smtClean="0"/>
              <a:t>‹#›</a:t>
            </a:fld>
            <a:endParaRPr kumimoji="1" lang="ja-JP" altLang="en-US"/>
          </a:p>
        </p:txBody>
      </p:sp>
    </p:spTree>
    <p:extLst>
      <p:ext uri="{BB962C8B-B14F-4D97-AF65-F5344CB8AC3E}">
        <p14:creationId xmlns:p14="http://schemas.microsoft.com/office/powerpoint/2010/main" val="4438338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B9AB03-88FB-865A-43FD-A7E9ACCEEDB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9254C4C-3C4F-7B3C-CD0B-CA21514696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EA2E9CD-A7A3-96F0-C025-EE3FEE0DCCC4}"/>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1E7B8702-8A3E-FF48-0554-0F9D4EB58F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F9A11C-6616-8E9E-D2B6-2BC8F4474A9C}"/>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55461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20545A-979F-CEBE-A0E1-4E7392C5077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2A4919D-66A2-65B2-D4F3-35F1309775C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9E405B-A653-DE9E-D201-4D5058284E20}"/>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00B9054D-025E-0F95-2E7C-8EA1876EE36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040649-AFCB-F75F-71C4-71E2CBE7BBC5}"/>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358109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72F2637-14E4-F3DD-8BD9-0553281E564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A1F1872-C16E-3375-A7BC-2E899A0FBD3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3BC1ED3-2FFC-F9C6-3292-5DD8D7705EDD}"/>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5EE7ABA9-4521-5BAE-512F-61753B5063B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82D1914-3A7F-0007-474D-536F06059667}"/>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403119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C365A8-66A7-78E4-4B4B-B36A0C50113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B9A4317-320F-0A14-B1E1-E90329F623A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9C7B84-201D-91F1-4A5A-F448A89CE221}"/>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F62E6F50-EBE2-3B36-1EA4-8E4CAEC22A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8BA424-6D9C-C698-2639-352130C1FC40}"/>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224904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489377-7B8D-5E2B-845E-CC9BF506E7D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EFD267-8292-C578-740C-549F73C025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99D9545-0B72-BDCE-C311-7961D17343EF}"/>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5C1CC8FE-9423-88DA-48A8-A6C99B7FB7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C0E743-06D7-41DE-04D8-4690A72E92A8}"/>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109197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DE71EA-92EE-10AF-0058-54FD2934A6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5D3CC05-B63D-C471-48D0-B7396E0089A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C5B18B4-8C44-0887-2AA1-2C33B5FFE98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FC8123F-F6D7-4F3C-9F2A-8FA99DF844D0}"/>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9F330073-0FF2-70BD-B598-9E21C8E374A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EDA092B-1E7D-0E19-4A97-8E7C2399D6DA}"/>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2436899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9BC2DF-F506-C927-4A2F-634F07DE43E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11BB693-767B-428E-8250-9D7C40884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E5633AE-4315-E3DA-3263-21AE93484E3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724E912-E904-3F6E-0BC9-F658B0EF3C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D6DB9A8-7D29-A35B-F187-24E88BE2EB2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BE632A9-A6EB-641A-2323-C110998258E2}"/>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8" name="フッター プレースホルダー 7">
            <a:extLst>
              <a:ext uri="{FF2B5EF4-FFF2-40B4-BE49-F238E27FC236}">
                <a16:creationId xmlns:a16="http://schemas.microsoft.com/office/drawing/2014/main" id="{1F30C1AA-0900-887F-13FE-72790A486DD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C75DE13-363D-5222-1E29-D45F0EC95392}"/>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133016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03D87-F2C2-D54A-D007-AE0CA2F78C4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51E30F3-F3C5-2192-2148-CBB92E08760E}"/>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4" name="フッター プレースホルダー 3">
            <a:extLst>
              <a:ext uri="{FF2B5EF4-FFF2-40B4-BE49-F238E27FC236}">
                <a16:creationId xmlns:a16="http://schemas.microsoft.com/office/drawing/2014/main" id="{C295EBE4-A142-75A8-D469-8CCFFF949D1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00A028F-D17E-05E1-18DF-71C8E55B5E10}"/>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254667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16D42EF-89F1-F87B-45D9-AB59D9C8A796}"/>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3" name="フッター プレースホルダー 2">
            <a:extLst>
              <a:ext uri="{FF2B5EF4-FFF2-40B4-BE49-F238E27FC236}">
                <a16:creationId xmlns:a16="http://schemas.microsoft.com/office/drawing/2014/main" id="{4FEA00F8-F5AF-CC95-02DA-FDC92DEFAD7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D1E2B57-39C3-D0C6-9A6E-B0AE867F2722}"/>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2299646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B6BC36-7533-C5E2-C5F8-B821EF5C29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BB94C79-A5D5-9BE1-32E5-F22D48CE5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F09BAB7-04A0-95DE-A64C-24B7791B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5F7C4B-E545-596E-5BE6-DD54748BE4A1}"/>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87EC5AB6-87AC-BBF2-6689-9C5CC1C4909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6BD8D7-1AC5-2653-8536-729A6F17A502}"/>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594597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24FB21-F9BF-5D52-00F4-C719105137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9FBC9F8-CB4B-BE0E-14EC-094387BDD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0A4B3B4-BF44-31CE-4BA0-927D0499C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94C1BD8-4120-3DA0-ADB7-0CC33963685E}"/>
              </a:ext>
            </a:extLst>
          </p:cNvPr>
          <p:cNvSpPr>
            <a:spLocks noGrp="1"/>
          </p:cNvSpPr>
          <p:nvPr>
            <p:ph type="dt" sz="half" idx="10"/>
          </p:nvPr>
        </p:nvSpPr>
        <p:spPr/>
        <p:txBody>
          <a:bodyPr/>
          <a:lstStyle/>
          <a:p>
            <a:fld id="{CC500784-FB2B-47A8-8BB7-34EFA7263355}"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F1FA6E06-B8F3-CF1A-FB13-C861A2ECE7C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1A7DD4E-1D43-7CD9-9DB1-8A011886BE05}"/>
              </a:ext>
            </a:extLst>
          </p:cNvPr>
          <p:cNvSpPr>
            <a:spLocks noGrp="1"/>
          </p:cNvSpPr>
          <p:nvPr>
            <p:ph type="sldNum" sz="quarter" idx="12"/>
          </p:nvPr>
        </p:nvSpPr>
        <p:spPr/>
        <p:txBody>
          <a:body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268503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7F3AE0F-B6CD-5B37-FA75-94E4A1113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311968-6FE8-A27A-56FA-5CBA8268EC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F103E68-7DC3-EBA2-E073-C72D216650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500784-FB2B-47A8-8BB7-34EFA7263355}"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B9E02058-A462-CD78-44D1-8ECEA731D6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0C829FF-1DF7-7F6E-E18D-902E0F094A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8F5810-D2CC-433D-9AC2-8C17403A7592}" type="slidenum">
              <a:rPr kumimoji="1" lang="ja-JP" altLang="en-US" smtClean="0"/>
              <a:t>‹#›</a:t>
            </a:fld>
            <a:endParaRPr kumimoji="1" lang="ja-JP" altLang="en-US"/>
          </a:p>
        </p:txBody>
      </p:sp>
    </p:spTree>
    <p:extLst>
      <p:ext uri="{BB962C8B-B14F-4D97-AF65-F5344CB8AC3E}">
        <p14:creationId xmlns:p14="http://schemas.microsoft.com/office/powerpoint/2010/main" val="3823749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g"/></Relationships>
</file>

<file path=ppt/slides/_rels/slide11.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jpg"/><Relationship Id="rId7" Type="http://schemas.openxmlformats.org/officeDocument/2006/relationships/image" Target="../media/image53.jpg"/><Relationship Id="rId12" Type="http://schemas.openxmlformats.org/officeDocument/2006/relationships/image" Target="../media/image58.jp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jpg"/><Relationship Id="rId11" Type="http://schemas.openxmlformats.org/officeDocument/2006/relationships/image" Target="../media/image57.jpg"/><Relationship Id="rId5" Type="http://schemas.openxmlformats.org/officeDocument/2006/relationships/image" Target="../media/image51.png"/><Relationship Id="rId10" Type="http://schemas.openxmlformats.org/officeDocument/2006/relationships/image" Target="../media/image56.jpg"/><Relationship Id="rId4" Type="http://schemas.openxmlformats.org/officeDocument/2006/relationships/image" Target="../media/image50.jpg"/><Relationship Id="rId9" Type="http://schemas.openxmlformats.org/officeDocument/2006/relationships/image" Target="../media/image55.jpg"/></Relationships>
</file>

<file path=ppt/slides/_rels/slide1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1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7.xml"/><Relationship Id="rId5" Type="http://schemas.openxmlformats.org/officeDocument/2006/relationships/image" Target="../media/image68.jpg"/><Relationship Id="rId4" Type="http://schemas.openxmlformats.org/officeDocument/2006/relationships/image" Target="../media/image6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00F9D-81BD-94D3-60C2-C0D7CCB2F4D1}"/>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AB15D154-0D3D-DDEF-3CB4-2F166ECC17ED}"/>
              </a:ext>
            </a:extLst>
          </p:cNvPr>
          <p:cNvSpPr txBox="1"/>
          <p:nvPr/>
        </p:nvSpPr>
        <p:spPr>
          <a:xfrm>
            <a:off x="1110343" y="2767280"/>
            <a:ext cx="9971314" cy="1323439"/>
          </a:xfrm>
          <a:prstGeom prst="rect">
            <a:avLst/>
          </a:prstGeom>
          <a:noFill/>
        </p:spPr>
        <p:txBody>
          <a:bodyPr wrap="square" rtlCol="0">
            <a:spAutoFit/>
          </a:bodyPr>
          <a:lstStyle/>
          <a:p>
            <a:pPr algn="ctr"/>
            <a:r>
              <a:rPr lang="ja-JP" altLang="en-US" sz="8000" b="1" dirty="0">
                <a:latin typeface="BIZ UDP明朝 Medium" panose="02020500000000000000" pitchFamily="18" charset="-128"/>
                <a:ea typeface="BIZ UDP明朝 Medium" panose="02020500000000000000" pitchFamily="18" charset="-128"/>
              </a:rPr>
              <a:t>月面基地建設</a:t>
            </a:r>
            <a:endParaRPr kumimoji="1" lang="ja-JP" altLang="en-US" sz="80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285055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D46DB-AF51-CF9D-C604-0D0CE68B463E}"/>
            </a:ext>
          </a:extLst>
        </p:cNvPr>
        <p:cNvGrpSpPr/>
        <p:nvPr/>
      </p:nvGrpSpPr>
      <p:grpSpPr>
        <a:xfrm>
          <a:off x="0" y="0"/>
          <a:ext cx="0" cy="0"/>
          <a:chOff x="0" y="0"/>
          <a:chExt cx="0" cy="0"/>
        </a:xfrm>
      </p:grpSpPr>
      <p:graphicFrame>
        <p:nvGraphicFramePr>
          <p:cNvPr id="3" name="object 11">
            <a:extLst>
              <a:ext uri="{FF2B5EF4-FFF2-40B4-BE49-F238E27FC236}">
                <a16:creationId xmlns:a16="http://schemas.microsoft.com/office/drawing/2014/main" id="{583218FC-8BDA-1CE6-A37F-1E2D9FB31A4D}"/>
              </a:ext>
            </a:extLst>
          </p:cNvPr>
          <p:cNvGraphicFramePr>
            <a:graphicFrameLocks noGrp="1"/>
          </p:cNvGraphicFramePr>
          <p:nvPr/>
        </p:nvGraphicFramePr>
        <p:xfrm>
          <a:off x="3380994" y="1688719"/>
          <a:ext cx="8571229" cy="4076700"/>
        </p:xfrm>
        <a:graphic>
          <a:graphicData uri="http://schemas.openxmlformats.org/drawingml/2006/table">
            <a:tbl>
              <a:tblPr firstRow="1" bandRow="1">
                <a:tableStyleId>{2D5ABB26-0587-4C30-8999-92F81FD0307C}</a:tableStyleId>
              </a:tblPr>
              <a:tblGrid>
                <a:gridCol w="93091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328419">
                  <a:extLst>
                    <a:ext uri="{9D8B030D-6E8A-4147-A177-3AD203B41FA5}">
                      <a16:colId xmlns:a16="http://schemas.microsoft.com/office/drawing/2014/main" val="20002"/>
                    </a:ext>
                  </a:extLst>
                </a:gridCol>
                <a:gridCol w="1049020">
                  <a:extLst>
                    <a:ext uri="{9D8B030D-6E8A-4147-A177-3AD203B41FA5}">
                      <a16:colId xmlns:a16="http://schemas.microsoft.com/office/drawing/2014/main" val="20003"/>
                    </a:ext>
                  </a:extLst>
                </a:gridCol>
                <a:gridCol w="1049020">
                  <a:extLst>
                    <a:ext uri="{9D8B030D-6E8A-4147-A177-3AD203B41FA5}">
                      <a16:colId xmlns:a16="http://schemas.microsoft.com/office/drawing/2014/main" val="20004"/>
                    </a:ext>
                  </a:extLst>
                </a:gridCol>
                <a:gridCol w="1049020">
                  <a:extLst>
                    <a:ext uri="{9D8B030D-6E8A-4147-A177-3AD203B41FA5}">
                      <a16:colId xmlns:a16="http://schemas.microsoft.com/office/drawing/2014/main" val="20005"/>
                    </a:ext>
                  </a:extLst>
                </a:gridCol>
                <a:gridCol w="1049020">
                  <a:extLst>
                    <a:ext uri="{9D8B030D-6E8A-4147-A177-3AD203B41FA5}">
                      <a16:colId xmlns:a16="http://schemas.microsoft.com/office/drawing/2014/main" val="20006"/>
                    </a:ext>
                  </a:extLst>
                </a:gridCol>
                <a:gridCol w="1049020">
                  <a:extLst>
                    <a:ext uri="{9D8B030D-6E8A-4147-A177-3AD203B41FA5}">
                      <a16:colId xmlns:a16="http://schemas.microsoft.com/office/drawing/2014/main" val="20007"/>
                    </a:ext>
                  </a:extLst>
                </a:gridCol>
              </a:tblGrid>
              <a:tr h="452755">
                <a:tc>
                  <a:txBody>
                    <a:bodyPr/>
                    <a:lstStyle/>
                    <a:p>
                      <a:pPr>
                        <a:lnSpc>
                          <a:spcPct val="100000"/>
                        </a:lnSpc>
                      </a:pPr>
                      <a:endParaRPr sz="1400" b="1" dirty="0">
                        <a:solidFill>
                          <a:schemeClr val="tx1"/>
                        </a:solidFill>
                        <a:latin typeface="Times New Roman"/>
                        <a:cs typeface="Times New Roman"/>
                      </a:endParaRPr>
                    </a:p>
                  </a:txBody>
                  <a:tcPr marL="0" marR="0" marT="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26390" algn="r">
                        <a:lnSpc>
                          <a:spcPct val="100000"/>
                        </a:lnSpc>
                        <a:spcBef>
                          <a:spcPts val="894"/>
                        </a:spcBef>
                      </a:pPr>
                      <a:r>
                        <a:rPr sz="1200" b="1" spc="-10" dirty="0">
                          <a:solidFill>
                            <a:schemeClr val="tx1"/>
                          </a:solidFill>
                          <a:latin typeface="游ゴシック"/>
                          <a:cs typeface="游ゴシック"/>
                        </a:rPr>
                        <a:t>Apollo-</a:t>
                      </a:r>
                      <a:r>
                        <a:rPr sz="1200" b="1" spc="-25" dirty="0">
                          <a:solidFill>
                            <a:schemeClr val="tx1"/>
                          </a:solidFill>
                          <a:latin typeface="游ゴシック"/>
                          <a:cs typeface="游ゴシック"/>
                        </a:rPr>
                        <a:t>16</a:t>
                      </a:r>
                      <a:endParaRPr sz="1200" b="1" dirty="0">
                        <a:solidFill>
                          <a:schemeClr val="tx1"/>
                        </a:solidFill>
                        <a:latin typeface="游ゴシック"/>
                        <a:cs typeface="游ゴシック"/>
                      </a:endParaRPr>
                    </a:p>
                  </a:txBody>
                  <a:tcPr marL="0" marR="0" marT="113664"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4F8F00">
                        <a:alpha val="50195"/>
                      </a:srgbClr>
                    </a:solidFill>
                  </a:tcPr>
                </a:tc>
                <a:tc>
                  <a:txBody>
                    <a:bodyPr/>
                    <a:lstStyle/>
                    <a:p>
                      <a:pPr marL="214629" marR="343535" indent="-193675">
                        <a:lnSpc>
                          <a:spcPct val="100000"/>
                        </a:lnSpc>
                        <a:spcBef>
                          <a:spcPts val="114"/>
                        </a:spcBef>
                      </a:pPr>
                      <a:r>
                        <a:rPr sz="1200" b="1" spc="-10" dirty="0">
                          <a:solidFill>
                            <a:schemeClr val="tx1"/>
                          </a:solidFill>
                          <a:latin typeface="游ゴシック"/>
                          <a:cs typeface="游ゴシック"/>
                        </a:rPr>
                        <a:t>NU-LHT-</a:t>
                      </a:r>
                      <a:r>
                        <a:rPr sz="1200" b="1" spc="-25" dirty="0">
                          <a:solidFill>
                            <a:schemeClr val="tx1"/>
                          </a:solidFill>
                          <a:latin typeface="游ゴシック"/>
                          <a:cs typeface="游ゴシック"/>
                        </a:rPr>
                        <a:t>1M </a:t>
                      </a:r>
                      <a:r>
                        <a:rPr sz="1200" b="1" spc="-10" dirty="0">
                          <a:solidFill>
                            <a:schemeClr val="tx1"/>
                          </a:solidFill>
                          <a:latin typeface="游ゴシック"/>
                          <a:cs typeface="游ゴシック"/>
                        </a:rPr>
                        <a:t>(NASA)</a:t>
                      </a:r>
                      <a:endParaRPr sz="1200" b="1">
                        <a:solidFill>
                          <a:schemeClr val="tx1"/>
                        </a:solidFill>
                        <a:latin typeface="游ゴシック"/>
                        <a:cs typeface="游ゴシック"/>
                      </a:endParaRPr>
                    </a:p>
                  </a:txBody>
                  <a:tcPr marL="0" marR="0" marT="14604"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131445" marR="328295" indent="-127000">
                        <a:lnSpc>
                          <a:spcPct val="100000"/>
                        </a:lnSpc>
                        <a:spcBef>
                          <a:spcPts val="114"/>
                        </a:spcBef>
                      </a:pPr>
                      <a:r>
                        <a:rPr sz="1200" b="1" spc="-10" dirty="0">
                          <a:solidFill>
                            <a:schemeClr val="tx1"/>
                          </a:solidFill>
                          <a:latin typeface="游ゴシック"/>
                          <a:cs typeface="游ゴシック"/>
                        </a:rPr>
                        <a:t>Kohyama </a:t>
                      </a:r>
                      <a:r>
                        <a:rPr sz="1200" b="1" spc="-25" dirty="0">
                          <a:solidFill>
                            <a:schemeClr val="tx1"/>
                          </a:solidFill>
                          <a:latin typeface="游ゴシック"/>
                          <a:cs typeface="游ゴシック"/>
                        </a:rPr>
                        <a:t>(清水)</a:t>
                      </a:r>
                      <a:endParaRPr sz="1200" b="1">
                        <a:solidFill>
                          <a:schemeClr val="tx1"/>
                        </a:solidFill>
                        <a:latin typeface="游ゴシック"/>
                        <a:cs typeface="游ゴシック"/>
                      </a:endParaRPr>
                    </a:p>
                  </a:txBody>
                  <a:tcPr marL="0" marR="0" marT="14604"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408940" algn="r">
                        <a:lnSpc>
                          <a:spcPct val="100000"/>
                        </a:lnSpc>
                        <a:spcBef>
                          <a:spcPts val="114"/>
                        </a:spcBef>
                      </a:pPr>
                      <a:r>
                        <a:rPr sz="1200" b="1" spc="-10" dirty="0">
                          <a:solidFill>
                            <a:schemeClr val="tx1"/>
                          </a:solidFill>
                          <a:latin typeface="游ゴシック"/>
                          <a:cs typeface="游ゴシック"/>
                        </a:rPr>
                        <a:t>Apollo-</a:t>
                      </a:r>
                      <a:endParaRPr sz="1200" b="1">
                        <a:solidFill>
                          <a:schemeClr val="tx1"/>
                        </a:solidFill>
                        <a:latin typeface="游ゴシック"/>
                        <a:cs typeface="游ゴシック"/>
                      </a:endParaRPr>
                    </a:p>
                    <a:p>
                      <a:pPr marR="419100" algn="r">
                        <a:lnSpc>
                          <a:spcPct val="100000"/>
                        </a:lnSpc>
                      </a:pPr>
                      <a:r>
                        <a:rPr sz="1200" b="1" spc="-25" dirty="0">
                          <a:solidFill>
                            <a:schemeClr val="tx1"/>
                          </a:solidFill>
                          <a:latin typeface="游ゴシック"/>
                          <a:cs typeface="游ゴシック"/>
                        </a:rPr>
                        <a:t>12</a:t>
                      </a:r>
                      <a:endParaRPr sz="1200" b="1">
                        <a:solidFill>
                          <a:schemeClr val="tx1"/>
                        </a:solidFill>
                        <a:latin typeface="游ゴシック"/>
                        <a:cs typeface="游ゴシック"/>
                      </a:endParaRPr>
                    </a:p>
                  </a:txBody>
                  <a:tcPr marL="0" marR="0" marT="14604"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931751">
                        <a:alpha val="50195"/>
                      </a:srgbClr>
                    </a:solidFill>
                  </a:tcPr>
                </a:tc>
                <a:tc>
                  <a:txBody>
                    <a:bodyPr/>
                    <a:lstStyle/>
                    <a:p>
                      <a:pPr marL="74930" marR="398145" indent="8890">
                        <a:lnSpc>
                          <a:spcPct val="100000"/>
                        </a:lnSpc>
                        <a:spcBef>
                          <a:spcPts val="114"/>
                        </a:spcBef>
                      </a:pPr>
                      <a:r>
                        <a:rPr sz="1200" b="1" spc="-10" dirty="0">
                          <a:solidFill>
                            <a:schemeClr val="tx1"/>
                          </a:solidFill>
                          <a:latin typeface="游ゴシック"/>
                          <a:cs typeface="游ゴシック"/>
                        </a:rPr>
                        <a:t>JSC-</a:t>
                      </a:r>
                      <a:r>
                        <a:rPr sz="1200" b="1" spc="-25" dirty="0">
                          <a:solidFill>
                            <a:schemeClr val="tx1"/>
                          </a:solidFill>
                          <a:latin typeface="游ゴシック"/>
                          <a:cs typeface="游ゴシック"/>
                        </a:rPr>
                        <a:t>1A </a:t>
                      </a:r>
                      <a:r>
                        <a:rPr sz="1200" b="1" spc="-10" dirty="0">
                          <a:solidFill>
                            <a:schemeClr val="tx1"/>
                          </a:solidFill>
                          <a:latin typeface="游ゴシック"/>
                          <a:cs typeface="游ゴシック"/>
                        </a:rPr>
                        <a:t>(NASA)</a:t>
                      </a:r>
                      <a:endParaRPr sz="1200" b="1">
                        <a:solidFill>
                          <a:schemeClr val="tx1"/>
                        </a:solidFill>
                        <a:latin typeface="游ゴシック"/>
                        <a:cs typeface="游ゴシック"/>
                      </a:endParaRPr>
                    </a:p>
                  </a:txBody>
                  <a:tcPr marL="0" marR="0" marT="14604"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54635">
                        <a:lnSpc>
                          <a:spcPct val="100000"/>
                        </a:lnSpc>
                        <a:spcBef>
                          <a:spcPts val="114"/>
                        </a:spcBef>
                      </a:pPr>
                      <a:r>
                        <a:rPr sz="1200" b="1" spc="-10" dirty="0">
                          <a:solidFill>
                            <a:schemeClr val="tx1"/>
                          </a:solidFill>
                          <a:latin typeface="游ゴシック"/>
                          <a:cs typeface="游ゴシック"/>
                        </a:rPr>
                        <a:t>FJS-</a:t>
                      </a:r>
                      <a:r>
                        <a:rPr sz="1200" b="1" spc="-25" dirty="0">
                          <a:solidFill>
                            <a:schemeClr val="tx1"/>
                          </a:solidFill>
                          <a:latin typeface="游ゴシック"/>
                          <a:cs typeface="游ゴシック"/>
                        </a:rPr>
                        <a:t>1</a:t>
                      </a:r>
                      <a:r>
                        <a:rPr sz="1200" b="1" spc="-37" baseline="26143" dirty="0">
                          <a:solidFill>
                            <a:schemeClr val="tx1"/>
                          </a:solidFill>
                          <a:latin typeface="游ゴシック"/>
                          <a:cs typeface="游ゴシック"/>
                        </a:rPr>
                        <a:t>※</a:t>
                      </a:r>
                      <a:endParaRPr sz="1200" b="1" baseline="26143">
                        <a:solidFill>
                          <a:schemeClr val="tx1"/>
                        </a:solidFill>
                        <a:latin typeface="游ゴシック"/>
                        <a:cs typeface="游ゴシック"/>
                      </a:endParaRPr>
                    </a:p>
                    <a:p>
                      <a:pPr marL="297180">
                        <a:lnSpc>
                          <a:spcPct val="100000"/>
                        </a:lnSpc>
                      </a:pPr>
                      <a:r>
                        <a:rPr sz="1200" b="1" spc="-25" dirty="0">
                          <a:solidFill>
                            <a:schemeClr val="tx1"/>
                          </a:solidFill>
                          <a:latin typeface="游ゴシック"/>
                          <a:cs typeface="游ゴシック"/>
                        </a:rPr>
                        <a:t>(清水)</a:t>
                      </a:r>
                      <a:endParaRPr sz="1200" b="1">
                        <a:solidFill>
                          <a:schemeClr val="tx1"/>
                        </a:solidFill>
                        <a:latin typeface="游ゴシック"/>
                        <a:cs typeface="游ゴシック"/>
                      </a:endParaRPr>
                    </a:p>
                  </a:txBody>
                  <a:tcPr marL="0" marR="0" marT="14604"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72390">
                        <a:lnSpc>
                          <a:spcPct val="100000"/>
                        </a:lnSpc>
                        <a:spcBef>
                          <a:spcPts val="114"/>
                        </a:spcBef>
                      </a:pPr>
                      <a:r>
                        <a:rPr sz="1200" b="1" spc="-10" dirty="0">
                          <a:solidFill>
                            <a:schemeClr val="tx1"/>
                          </a:solidFill>
                          <a:latin typeface="游ゴシック"/>
                          <a:cs typeface="游ゴシック"/>
                        </a:rPr>
                        <a:t>Oshima</a:t>
                      </a:r>
                      <a:endParaRPr sz="1200" b="1">
                        <a:solidFill>
                          <a:schemeClr val="tx1"/>
                        </a:solidFill>
                        <a:latin typeface="游ゴシック"/>
                        <a:cs typeface="游ゴシック"/>
                      </a:endParaRPr>
                    </a:p>
                    <a:p>
                      <a:pPr marL="297815">
                        <a:lnSpc>
                          <a:spcPct val="100000"/>
                        </a:lnSpc>
                      </a:pPr>
                      <a:r>
                        <a:rPr sz="1200" b="1" spc="-25" dirty="0">
                          <a:solidFill>
                            <a:schemeClr val="tx1"/>
                          </a:solidFill>
                          <a:latin typeface="游ゴシック"/>
                          <a:cs typeface="游ゴシック"/>
                        </a:rPr>
                        <a:t>(清水)</a:t>
                      </a:r>
                      <a:endParaRPr sz="1200" b="1">
                        <a:solidFill>
                          <a:schemeClr val="tx1"/>
                        </a:solidFill>
                        <a:latin typeface="游ゴシック"/>
                        <a:cs typeface="游ゴシック"/>
                      </a:endParaRPr>
                    </a:p>
                  </a:txBody>
                  <a:tcPr marL="0" marR="0" marT="14604"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extLst>
                  <a:ext uri="{0D108BD9-81ED-4DB2-BD59-A6C34878D82A}">
                    <a16:rowId xmlns:a16="http://schemas.microsoft.com/office/drawing/2014/main" val="10000"/>
                  </a:ext>
                </a:extLst>
              </a:tr>
              <a:tr h="453390">
                <a:tc>
                  <a:txBody>
                    <a:bodyPr/>
                    <a:lstStyle/>
                    <a:p>
                      <a:pPr marL="22225">
                        <a:lnSpc>
                          <a:spcPct val="100000"/>
                        </a:lnSpc>
                        <a:spcBef>
                          <a:spcPts val="725"/>
                        </a:spcBef>
                      </a:pPr>
                      <a:r>
                        <a:rPr sz="2400" b="1" spc="-30" baseline="3267" dirty="0">
                          <a:solidFill>
                            <a:schemeClr val="tx1"/>
                          </a:solidFill>
                          <a:latin typeface="游ゴシック"/>
                          <a:cs typeface="游ゴシック"/>
                        </a:rPr>
                        <a:t>SiO</a:t>
                      </a:r>
                      <a:r>
                        <a:rPr sz="1050" b="1" spc="-20" dirty="0">
                          <a:solidFill>
                            <a:schemeClr val="tx1"/>
                          </a:solidFill>
                          <a:latin typeface="游ゴシック"/>
                          <a:cs typeface="游ゴシック"/>
                        </a:rPr>
                        <a:t>2</a:t>
                      </a:r>
                      <a:endParaRPr sz="1050" b="1" dirty="0">
                        <a:solidFill>
                          <a:schemeClr val="tx1"/>
                        </a:solidFill>
                        <a:latin typeface="游ゴシック"/>
                        <a:cs typeface="游ゴシック"/>
                      </a:endParaRPr>
                    </a:p>
                  </a:txBody>
                  <a:tcPr marL="0" marR="0" marT="920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7345" algn="r">
                        <a:lnSpc>
                          <a:spcPct val="100000"/>
                        </a:lnSpc>
                        <a:spcBef>
                          <a:spcPts val="625"/>
                        </a:spcBef>
                      </a:pPr>
                      <a:r>
                        <a:rPr sz="1600" b="1" spc="-25" dirty="0">
                          <a:solidFill>
                            <a:schemeClr val="tx1"/>
                          </a:solidFill>
                          <a:latin typeface="游ゴシック"/>
                          <a:cs typeface="游ゴシック"/>
                        </a:rPr>
                        <a:t>45</a:t>
                      </a:r>
                      <a:endParaRPr sz="1600" b="1">
                        <a:solidFill>
                          <a:schemeClr val="tx1"/>
                        </a:solidFill>
                        <a:latin typeface="游ゴシック"/>
                        <a:cs typeface="游ゴシック"/>
                      </a:endParaRPr>
                    </a:p>
                  </a:txBody>
                  <a:tcPr marL="0" marR="0" marT="793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4F8F00">
                        <a:alpha val="50195"/>
                      </a:srgbClr>
                    </a:solidFill>
                  </a:tcPr>
                </a:tc>
                <a:tc>
                  <a:txBody>
                    <a:bodyPr/>
                    <a:lstStyle/>
                    <a:p>
                      <a:pPr marL="556260">
                        <a:lnSpc>
                          <a:spcPct val="100000"/>
                        </a:lnSpc>
                        <a:spcBef>
                          <a:spcPts val="625"/>
                        </a:spcBef>
                      </a:pPr>
                      <a:r>
                        <a:rPr sz="1600" b="1" spc="-20" dirty="0">
                          <a:solidFill>
                            <a:schemeClr val="tx1"/>
                          </a:solidFill>
                          <a:latin typeface="游ゴシック"/>
                          <a:cs typeface="游ゴシック"/>
                        </a:rPr>
                        <a:t>46.6</a:t>
                      </a:r>
                      <a:endParaRPr sz="1600" b="1" dirty="0">
                        <a:solidFill>
                          <a:schemeClr val="tx1"/>
                        </a:solidFill>
                        <a:latin typeface="游ゴシック"/>
                        <a:cs typeface="游ゴシック"/>
                      </a:endParaRPr>
                    </a:p>
                  </a:txBody>
                  <a:tcPr marL="0" marR="0" marT="793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156845">
                        <a:lnSpc>
                          <a:spcPct val="100000"/>
                        </a:lnSpc>
                        <a:spcBef>
                          <a:spcPts val="625"/>
                        </a:spcBef>
                      </a:pPr>
                      <a:r>
                        <a:rPr sz="1600" b="1" spc="-10" dirty="0">
                          <a:solidFill>
                            <a:schemeClr val="tx1"/>
                          </a:solidFill>
                          <a:latin typeface="游ゴシック"/>
                          <a:cs typeface="游ゴシック"/>
                        </a:rPr>
                        <a:t>47.49</a:t>
                      </a:r>
                      <a:endParaRPr sz="1600" b="1">
                        <a:solidFill>
                          <a:schemeClr val="tx1"/>
                        </a:solidFill>
                        <a:latin typeface="游ゴシック"/>
                        <a:cs typeface="游ゴシック"/>
                      </a:endParaRPr>
                    </a:p>
                  </a:txBody>
                  <a:tcPr marL="0" marR="0" marT="793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6075" algn="r">
                        <a:lnSpc>
                          <a:spcPct val="100000"/>
                        </a:lnSpc>
                        <a:spcBef>
                          <a:spcPts val="625"/>
                        </a:spcBef>
                      </a:pPr>
                      <a:r>
                        <a:rPr sz="1600" b="1" spc="-20" dirty="0">
                          <a:solidFill>
                            <a:schemeClr val="tx1"/>
                          </a:solidFill>
                          <a:latin typeface="游ゴシック"/>
                          <a:cs typeface="游ゴシック"/>
                        </a:rPr>
                        <a:t>46.3</a:t>
                      </a:r>
                      <a:endParaRPr sz="1600" b="1">
                        <a:solidFill>
                          <a:schemeClr val="tx1"/>
                        </a:solidFill>
                        <a:latin typeface="游ゴシック"/>
                        <a:cs typeface="游ゴシック"/>
                      </a:endParaRPr>
                    </a:p>
                  </a:txBody>
                  <a:tcPr marL="0" marR="0" marT="793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931751">
                        <a:alpha val="50195"/>
                      </a:srgbClr>
                    </a:solidFill>
                  </a:tcPr>
                </a:tc>
                <a:tc>
                  <a:txBody>
                    <a:bodyPr/>
                    <a:lstStyle/>
                    <a:p>
                      <a:pPr marL="277495">
                        <a:lnSpc>
                          <a:spcPct val="100000"/>
                        </a:lnSpc>
                        <a:spcBef>
                          <a:spcPts val="625"/>
                        </a:spcBef>
                      </a:pPr>
                      <a:r>
                        <a:rPr sz="1600" b="1" spc="-20" dirty="0">
                          <a:solidFill>
                            <a:schemeClr val="tx1"/>
                          </a:solidFill>
                          <a:latin typeface="游ゴシック"/>
                          <a:cs typeface="游ゴシック"/>
                        </a:rPr>
                        <a:t>46.8</a:t>
                      </a:r>
                      <a:endParaRPr sz="1600" b="1">
                        <a:solidFill>
                          <a:schemeClr val="tx1"/>
                        </a:solidFill>
                        <a:latin typeface="游ゴシック"/>
                        <a:cs typeface="游ゴシック"/>
                      </a:endParaRPr>
                    </a:p>
                  </a:txBody>
                  <a:tcPr marL="0" marR="0" marT="793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27305" algn="r">
                        <a:lnSpc>
                          <a:spcPct val="100000"/>
                        </a:lnSpc>
                        <a:spcBef>
                          <a:spcPts val="625"/>
                        </a:spcBef>
                      </a:pPr>
                      <a:r>
                        <a:rPr sz="1600" b="1" spc="-10" dirty="0">
                          <a:solidFill>
                            <a:schemeClr val="tx1"/>
                          </a:solidFill>
                          <a:latin typeface="游ゴシック"/>
                          <a:cs typeface="游ゴシック"/>
                        </a:rPr>
                        <a:t>49.14</a:t>
                      </a:r>
                      <a:endParaRPr sz="1600" b="1">
                        <a:solidFill>
                          <a:schemeClr val="tx1"/>
                        </a:solidFill>
                        <a:latin typeface="游ゴシック"/>
                        <a:cs typeface="游ゴシック"/>
                      </a:endParaRPr>
                    </a:p>
                  </a:txBody>
                  <a:tcPr marL="0" marR="0" marT="793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78130">
                        <a:lnSpc>
                          <a:spcPct val="100000"/>
                        </a:lnSpc>
                        <a:spcBef>
                          <a:spcPts val="625"/>
                        </a:spcBef>
                      </a:pPr>
                      <a:r>
                        <a:rPr sz="1600" b="1" spc="-20" dirty="0">
                          <a:solidFill>
                            <a:schemeClr val="tx1"/>
                          </a:solidFill>
                          <a:latin typeface="游ゴシック"/>
                          <a:cs typeface="游ゴシック"/>
                        </a:rPr>
                        <a:t>44.4</a:t>
                      </a:r>
                      <a:endParaRPr sz="1600" b="1">
                        <a:solidFill>
                          <a:schemeClr val="tx1"/>
                        </a:solidFill>
                        <a:latin typeface="游ゴシック"/>
                        <a:cs typeface="游ゴシック"/>
                      </a:endParaRPr>
                    </a:p>
                  </a:txBody>
                  <a:tcPr marL="0" marR="0" marT="793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extLst>
                  <a:ext uri="{0D108BD9-81ED-4DB2-BD59-A6C34878D82A}">
                    <a16:rowId xmlns:a16="http://schemas.microsoft.com/office/drawing/2014/main" val="10001"/>
                  </a:ext>
                </a:extLst>
              </a:tr>
              <a:tr h="452755">
                <a:tc>
                  <a:txBody>
                    <a:bodyPr/>
                    <a:lstStyle/>
                    <a:p>
                      <a:pPr marL="22225">
                        <a:lnSpc>
                          <a:spcPct val="100000"/>
                        </a:lnSpc>
                        <a:spcBef>
                          <a:spcPts val="725"/>
                        </a:spcBef>
                      </a:pPr>
                      <a:r>
                        <a:rPr sz="2400" b="1" spc="-30" baseline="3267" dirty="0">
                          <a:solidFill>
                            <a:schemeClr val="tx1"/>
                          </a:solidFill>
                          <a:latin typeface="游ゴシック"/>
                          <a:cs typeface="游ゴシック"/>
                        </a:rPr>
                        <a:t>TiO</a:t>
                      </a:r>
                      <a:r>
                        <a:rPr sz="1050" b="1" spc="-20" dirty="0">
                          <a:solidFill>
                            <a:schemeClr val="tx1"/>
                          </a:solidFill>
                          <a:latin typeface="游ゴシック"/>
                          <a:cs typeface="游ゴシック"/>
                        </a:rPr>
                        <a:t>2</a:t>
                      </a:r>
                      <a:endParaRPr sz="1050" b="1">
                        <a:solidFill>
                          <a:schemeClr val="tx1"/>
                        </a:solidFill>
                        <a:latin typeface="游ゴシック"/>
                        <a:cs typeface="游ゴシック"/>
                      </a:endParaRPr>
                    </a:p>
                  </a:txBody>
                  <a:tcPr marL="0" marR="0" marT="920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7345" algn="r">
                        <a:lnSpc>
                          <a:spcPct val="100000"/>
                        </a:lnSpc>
                        <a:spcBef>
                          <a:spcPts val="630"/>
                        </a:spcBef>
                      </a:pPr>
                      <a:r>
                        <a:rPr sz="1600" b="1" spc="-20" dirty="0">
                          <a:solidFill>
                            <a:schemeClr val="tx1"/>
                          </a:solidFill>
                          <a:latin typeface="游ゴシック"/>
                          <a:cs typeface="游ゴシック"/>
                        </a:rPr>
                        <a:t>0.54</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4F8F00">
                        <a:alpha val="50195"/>
                      </a:srgbClr>
                    </a:solidFill>
                  </a:tcPr>
                </a:tc>
                <a:tc>
                  <a:txBody>
                    <a:bodyPr/>
                    <a:lstStyle/>
                    <a:p>
                      <a:pPr marL="435609">
                        <a:lnSpc>
                          <a:spcPct val="100000"/>
                        </a:lnSpc>
                        <a:spcBef>
                          <a:spcPts val="630"/>
                        </a:spcBef>
                      </a:pPr>
                      <a:r>
                        <a:rPr sz="1600" b="1" spc="-10" dirty="0">
                          <a:solidFill>
                            <a:schemeClr val="tx1"/>
                          </a:solidFill>
                          <a:latin typeface="游ゴシック"/>
                          <a:cs typeface="游ゴシック"/>
                        </a:rPr>
                        <a:t>0.115</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77495">
                        <a:lnSpc>
                          <a:spcPct val="100000"/>
                        </a:lnSpc>
                        <a:spcBef>
                          <a:spcPts val="630"/>
                        </a:spcBef>
                      </a:pPr>
                      <a:r>
                        <a:rPr sz="1600" b="1" spc="-20" dirty="0">
                          <a:solidFill>
                            <a:schemeClr val="tx1"/>
                          </a:solidFill>
                          <a:latin typeface="游ゴシック"/>
                          <a:cs typeface="游ゴシック"/>
                        </a:rPr>
                        <a:t>0.14</a:t>
                      </a:r>
                      <a:endParaRPr sz="1600" b="1" dirty="0">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6710" algn="r">
                        <a:lnSpc>
                          <a:spcPct val="100000"/>
                        </a:lnSpc>
                        <a:spcBef>
                          <a:spcPts val="630"/>
                        </a:spcBef>
                      </a:pPr>
                      <a:r>
                        <a:rPr sz="1600" b="1" spc="-50" dirty="0">
                          <a:solidFill>
                            <a:schemeClr val="tx1"/>
                          </a:solidFill>
                          <a:latin typeface="游ゴシック"/>
                          <a:cs typeface="游ゴシック"/>
                        </a:rPr>
                        <a:t>3</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931751">
                        <a:alpha val="50195"/>
                      </a:srgbClr>
                    </a:solidFill>
                  </a:tcPr>
                </a:tc>
                <a:tc>
                  <a:txBody>
                    <a:bodyPr/>
                    <a:lstStyle/>
                    <a:p>
                      <a:pPr marL="277495">
                        <a:lnSpc>
                          <a:spcPct val="100000"/>
                        </a:lnSpc>
                        <a:spcBef>
                          <a:spcPts val="630"/>
                        </a:spcBef>
                      </a:pPr>
                      <a:r>
                        <a:rPr sz="1600" b="1" spc="-20" dirty="0">
                          <a:solidFill>
                            <a:schemeClr val="tx1"/>
                          </a:solidFill>
                          <a:latin typeface="游ゴシック"/>
                          <a:cs typeface="游ゴシック"/>
                        </a:rPr>
                        <a:t>2.44</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27305" algn="r">
                        <a:lnSpc>
                          <a:spcPct val="100000"/>
                        </a:lnSpc>
                        <a:spcBef>
                          <a:spcPts val="630"/>
                        </a:spcBef>
                      </a:pPr>
                      <a:r>
                        <a:rPr sz="1600" b="1" spc="-20" dirty="0">
                          <a:solidFill>
                            <a:schemeClr val="tx1"/>
                          </a:solidFill>
                          <a:latin typeface="游ゴシック"/>
                          <a:cs typeface="游ゴシック"/>
                        </a:rPr>
                        <a:t>1.91</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78130">
                        <a:lnSpc>
                          <a:spcPct val="100000"/>
                        </a:lnSpc>
                        <a:spcBef>
                          <a:spcPts val="630"/>
                        </a:spcBef>
                      </a:pPr>
                      <a:r>
                        <a:rPr sz="1600" b="1" spc="-20" dirty="0">
                          <a:solidFill>
                            <a:schemeClr val="tx1"/>
                          </a:solidFill>
                          <a:latin typeface="游ゴシック"/>
                          <a:cs typeface="游ゴシック"/>
                        </a:rPr>
                        <a:t>5.54</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extLst>
                  <a:ext uri="{0D108BD9-81ED-4DB2-BD59-A6C34878D82A}">
                    <a16:rowId xmlns:a16="http://schemas.microsoft.com/office/drawing/2014/main" val="10002"/>
                  </a:ext>
                </a:extLst>
              </a:tr>
              <a:tr h="452755">
                <a:tc>
                  <a:txBody>
                    <a:bodyPr/>
                    <a:lstStyle/>
                    <a:p>
                      <a:pPr marL="22225">
                        <a:lnSpc>
                          <a:spcPct val="100000"/>
                        </a:lnSpc>
                        <a:spcBef>
                          <a:spcPts val="725"/>
                        </a:spcBef>
                      </a:pPr>
                      <a:r>
                        <a:rPr sz="2400" b="1" spc="-15" baseline="3267" dirty="0">
                          <a:solidFill>
                            <a:schemeClr val="tx1"/>
                          </a:solidFill>
                          <a:latin typeface="游ゴシック"/>
                          <a:cs typeface="游ゴシック"/>
                        </a:rPr>
                        <a:t>Al</a:t>
                      </a:r>
                      <a:r>
                        <a:rPr sz="1050" b="1" spc="-10" dirty="0">
                          <a:solidFill>
                            <a:schemeClr val="tx1"/>
                          </a:solidFill>
                          <a:latin typeface="游ゴシック"/>
                          <a:cs typeface="游ゴシック"/>
                        </a:rPr>
                        <a:t>2</a:t>
                      </a:r>
                      <a:r>
                        <a:rPr sz="2400" b="1" spc="-15" baseline="3267" dirty="0">
                          <a:solidFill>
                            <a:schemeClr val="tx1"/>
                          </a:solidFill>
                          <a:latin typeface="游ゴシック"/>
                          <a:cs typeface="游ゴシック"/>
                        </a:rPr>
                        <a:t>O</a:t>
                      </a:r>
                      <a:r>
                        <a:rPr sz="1050" b="1" spc="-10" dirty="0">
                          <a:solidFill>
                            <a:schemeClr val="tx1"/>
                          </a:solidFill>
                          <a:latin typeface="游ゴシック"/>
                          <a:cs typeface="游ゴシック"/>
                        </a:rPr>
                        <a:t>3</a:t>
                      </a:r>
                      <a:endParaRPr sz="1050" b="1">
                        <a:solidFill>
                          <a:schemeClr val="tx1"/>
                        </a:solidFill>
                        <a:latin typeface="游ゴシック"/>
                        <a:cs typeface="游ゴシック"/>
                      </a:endParaRPr>
                    </a:p>
                  </a:txBody>
                  <a:tcPr marL="0" marR="0" marT="9207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7345" algn="r">
                        <a:lnSpc>
                          <a:spcPct val="100000"/>
                        </a:lnSpc>
                        <a:spcBef>
                          <a:spcPts val="630"/>
                        </a:spcBef>
                      </a:pPr>
                      <a:r>
                        <a:rPr sz="1600" b="1" spc="-20" dirty="0">
                          <a:solidFill>
                            <a:schemeClr val="tx1"/>
                          </a:solidFill>
                          <a:latin typeface="游ゴシック"/>
                          <a:cs typeface="游ゴシック"/>
                        </a:rPr>
                        <a:t>27.3</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4F8F00">
                        <a:alpha val="50195"/>
                      </a:srgbClr>
                    </a:solidFill>
                  </a:tcPr>
                </a:tc>
                <a:tc>
                  <a:txBody>
                    <a:bodyPr/>
                    <a:lstStyle/>
                    <a:p>
                      <a:pPr marL="435609">
                        <a:lnSpc>
                          <a:spcPct val="100000"/>
                        </a:lnSpc>
                        <a:spcBef>
                          <a:spcPts val="630"/>
                        </a:spcBef>
                      </a:pPr>
                      <a:r>
                        <a:rPr sz="1600" b="1" spc="-10" dirty="0">
                          <a:solidFill>
                            <a:schemeClr val="tx1"/>
                          </a:solidFill>
                          <a:latin typeface="游ゴシック"/>
                          <a:cs typeface="游ゴシック"/>
                        </a:rPr>
                        <a:t>21.55</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156845">
                        <a:lnSpc>
                          <a:spcPct val="100000"/>
                        </a:lnSpc>
                        <a:spcBef>
                          <a:spcPts val="630"/>
                        </a:spcBef>
                      </a:pPr>
                      <a:r>
                        <a:rPr sz="1600" b="1" spc="-10" dirty="0">
                          <a:solidFill>
                            <a:schemeClr val="tx1"/>
                          </a:solidFill>
                          <a:latin typeface="游ゴシック"/>
                          <a:cs typeface="游ゴシック"/>
                        </a:rPr>
                        <a:t>22.59</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6075" algn="r">
                        <a:lnSpc>
                          <a:spcPct val="100000"/>
                        </a:lnSpc>
                        <a:spcBef>
                          <a:spcPts val="630"/>
                        </a:spcBef>
                      </a:pPr>
                      <a:r>
                        <a:rPr sz="1600" b="1" spc="-20" dirty="0">
                          <a:solidFill>
                            <a:schemeClr val="tx1"/>
                          </a:solidFill>
                          <a:latin typeface="游ゴシック"/>
                          <a:cs typeface="游ゴシック"/>
                        </a:rPr>
                        <a:t>12.9</a:t>
                      </a:r>
                      <a:endParaRPr sz="1600" b="1" dirty="0">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931751">
                        <a:alpha val="50195"/>
                      </a:srgbClr>
                    </a:solidFill>
                  </a:tcPr>
                </a:tc>
                <a:tc>
                  <a:txBody>
                    <a:bodyPr/>
                    <a:lstStyle/>
                    <a:p>
                      <a:pPr marL="277495">
                        <a:lnSpc>
                          <a:spcPct val="100000"/>
                        </a:lnSpc>
                        <a:spcBef>
                          <a:spcPts val="630"/>
                        </a:spcBef>
                      </a:pPr>
                      <a:r>
                        <a:rPr sz="1600" b="1" spc="-20" dirty="0">
                          <a:solidFill>
                            <a:schemeClr val="tx1"/>
                          </a:solidFill>
                          <a:latin typeface="游ゴシック"/>
                          <a:cs typeface="游ゴシック"/>
                        </a:rPr>
                        <a:t>13.9</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27305" algn="r">
                        <a:lnSpc>
                          <a:spcPct val="100000"/>
                        </a:lnSpc>
                        <a:spcBef>
                          <a:spcPts val="630"/>
                        </a:spcBef>
                      </a:pPr>
                      <a:r>
                        <a:rPr sz="1600" b="1" spc="-10" dirty="0">
                          <a:solidFill>
                            <a:schemeClr val="tx1"/>
                          </a:solidFill>
                          <a:latin typeface="游ゴシック"/>
                          <a:cs typeface="游ゴシック"/>
                        </a:rPr>
                        <a:t>16.23</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78130">
                        <a:lnSpc>
                          <a:spcPct val="100000"/>
                        </a:lnSpc>
                        <a:spcBef>
                          <a:spcPts val="630"/>
                        </a:spcBef>
                      </a:pPr>
                      <a:r>
                        <a:rPr sz="1600" b="1" spc="-20" dirty="0">
                          <a:solidFill>
                            <a:schemeClr val="tx1"/>
                          </a:solidFill>
                          <a:latin typeface="游ゴシック"/>
                          <a:cs typeface="游ゴシック"/>
                        </a:rPr>
                        <a:t>12.6</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extLst>
                  <a:ext uri="{0D108BD9-81ED-4DB2-BD59-A6C34878D82A}">
                    <a16:rowId xmlns:a16="http://schemas.microsoft.com/office/drawing/2014/main" val="10003"/>
                  </a:ext>
                </a:extLst>
              </a:tr>
              <a:tr h="453390">
                <a:tc>
                  <a:txBody>
                    <a:bodyPr/>
                    <a:lstStyle/>
                    <a:p>
                      <a:pPr marL="22225">
                        <a:lnSpc>
                          <a:spcPct val="100000"/>
                        </a:lnSpc>
                        <a:spcBef>
                          <a:spcPts val="630"/>
                        </a:spcBef>
                      </a:pPr>
                      <a:r>
                        <a:rPr sz="1600" b="1" spc="-25" dirty="0">
                          <a:solidFill>
                            <a:schemeClr val="tx1"/>
                          </a:solidFill>
                          <a:latin typeface="游ゴシック"/>
                          <a:cs typeface="游ゴシック"/>
                        </a:rPr>
                        <a:t>FeO</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7980" algn="r">
                        <a:lnSpc>
                          <a:spcPct val="100000"/>
                        </a:lnSpc>
                        <a:spcBef>
                          <a:spcPts val="630"/>
                        </a:spcBef>
                      </a:pPr>
                      <a:r>
                        <a:rPr sz="1600" b="1" spc="-25" dirty="0">
                          <a:solidFill>
                            <a:schemeClr val="tx1"/>
                          </a:solidFill>
                          <a:latin typeface="游ゴシック"/>
                          <a:cs typeface="游ゴシック"/>
                        </a:rPr>
                        <a:t>5.1</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4F8F00">
                        <a:alpha val="50195"/>
                      </a:srgbClr>
                    </a:solidFill>
                  </a:tcPr>
                </a:tc>
                <a:tc>
                  <a:txBody>
                    <a:bodyPr/>
                    <a:lstStyle/>
                    <a:p>
                      <a:pPr marL="754380">
                        <a:lnSpc>
                          <a:spcPct val="100000"/>
                        </a:lnSpc>
                        <a:spcBef>
                          <a:spcPts val="630"/>
                        </a:spcBef>
                      </a:pPr>
                      <a:r>
                        <a:rPr sz="1600" b="1" spc="-10" dirty="0">
                          <a:solidFill>
                            <a:schemeClr val="tx1"/>
                          </a:solidFill>
                          <a:latin typeface="游ゴシック"/>
                          <a:cs typeface="游ゴシック"/>
                        </a:rPr>
                        <a:t>*5.08</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504825">
                        <a:lnSpc>
                          <a:spcPct val="100000"/>
                        </a:lnSpc>
                        <a:spcBef>
                          <a:spcPts val="630"/>
                        </a:spcBef>
                      </a:pPr>
                      <a:r>
                        <a:rPr sz="1600" b="1" spc="-10" dirty="0">
                          <a:solidFill>
                            <a:schemeClr val="tx1"/>
                          </a:solidFill>
                          <a:latin typeface="游ゴシック"/>
                          <a:cs typeface="游ゴシック"/>
                        </a:rPr>
                        <a:t>*8.53</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6075" algn="r">
                        <a:lnSpc>
                          <a:spcPct val="100000"/>
                        </a:lnSpc>
                        <a:spcBef>
                          <a:spcPts val="630"/>
                        </a:spcBef>
                      </a:pPr>
                      <a:r>
                        <a:rPr sz="1600" b="1" spc="-20" dirty="0">
                          <a:solidFill>
                            <a:schemeClr val="tx1"/>
                          </a:solidFill>
                          <a:latin typeface="游ゴシック"/>
                          <a:cs typeface="游ゴシック"/>
                        </a:rPr>
                        <a:t>15.1</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931751">
                        <a:alpha val="50195"/>
                      </a:srgbClr>
                    </a:solidFill>
                  </a:tcPr>
                </a:tc>
                <a:tc>
                  <a:txBody>
                    <a:bodyPr/>
                    <a:lstStyle/>
                    <a:p>
                      <a:pPr marL="504825">
                        <a:lnSpc>
                          <a:spcPct val="100000"/>
                        </a:lnSpc>
                        <a:spcBef>
                          <a:spcPts val="630"/>
                        </a:spcBef>
                      </a:pPr>
                      <a:r>
                        <a:rPr sz="1600" b="1" spc="-10" dirty="0">
                          <a:solidFill>
                            <a:schemeClr val="tx1"/>
                          </a:solidFill>
                          <a:latin typeface="游ゴシック"/>
                          <a:cs typeface="游ゴシック"/>
                        </a:rPr>
                        <a:t>*12.1</a:t>
                      </a:r>
                      <a:endParaRPr sz="1600" b="1" dirty="0">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27940" algn="r">
                        <a:lnSpc>
                          <a:spcPct val="100000"/>
                        </a:lnSpc>
                        <a:spcBef>
                          <a:spcPts val="630"/>
                        </a:spcBef>
                      </a:pPr>
                      <a:r>
                        <a:rPr sz="1600" b="1" spc="-10" dirty="0">
                          <a:solidFill>
                            <a:schemeClr val="tx1"/>
                          </a:solidFill>
                          <a:latin typeface="游ゴシック"/>
                          <a:cs typeface="游ゴシック"/>
                        </a:rPr>
                        <a:t>*13.07</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505459">
                        <a:lnSpc>
                          <a:spcPct val="100000"/>
                        </a:lnSpc>
                        <a:spcBef>
                          <a:spcPts val="630"/>
                        </a:spcBef>
                      </a:pPr>
                      <a:r>
                        <a:rPr sz="1600" b="1" spc="-10" dirty="0">
                          <a:solidFill>
                            <a:schemeClr val="tx1"/>
                          </a:solidFill>
                          <a:latin typeface="游ゴシック"/>
                          <a:cs typeface="游ゴシック"/>
                        </a:rPr>
                        <a:t>*16.1</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extLst>
                  <a:ext uri="{0D108BD9-81ED-4DB2-BD59-A6C34878D82A}">
                    <a16:rowId xmlns:a16="http://schemas.microsoft.com/office/drawing/2014/main" val="10004"/>
                  </a:ext>
                </a:extLst>
              </a:tr>
              <a:tr h="452755">
                <a:tc>
                  <a:txBody>
                    <a:bodyPr/>
                    <a:lstStyle/>
                    <a:p>
                      <a:pPr marL="22225">
                        <a:lnSpc>
                          <a:spcPct val="100000"/>
                        </a:lnSpc>
                        <a:spcBef>
                          <a:spcPts val="630"/>
                        </a:spcBef>
                      </a:pPr>
                      <a:r>
                        <a:rPr sz="1600" b="1" spc="-25" dirty="0">
                          <a:solidFill>
                            <a:schemeClr val="tx1"/>
                          </a:solidFill>
                          <a:latin typeface="游ゴシック"/>
                          <a:cs typeface="游ゴシック"/>
                        </a:rPr>
                        <a:t>MnO</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7980" algn="r">
                        <a:lnSpc>
                          <a:spcPct val="100000"/>
                        </a:lnSpc>
                        <a:spcBef>
                          <a:spcPts val="630"/>
                        </a:spcBef>
                      </a:pPr>
                      <a:r>
                        <a:rPr sz="1600" b="1" spc="-25" dirty="0">
                          <a:solidFill>
                            <a:schemeClr val="tx1"/>
                          </a:solidFill>
                          <a:latin typeface="游ゴシック"/>
                          <a:cs typeface="游ゴシック"/>
                        </a:rPr>
                        <a:t>0.3</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4F8F00">
                        <a:alpha val="50195"/>
                      </a:srgbClr>
                    </a:solidFill>
                  </a:tcPr>
                </a:tc>
                <a:tc>
                  <a:txBody>
                    <a:bodyPr/>
                    <a:lstStyle/>
                    <a:p>
                      <a:pPr marL="556260">
                        <a:lnSpc>
                          <a:spcPct val="100000"/>
                        </a:lnSpc>
                        <a:spcBef>
                          <a:spcPts val="630"/>
                        </a:spcBef>
                      </a:pPr>
                      <a:r>
                        <a:rPr sz="1600" b="1" spc="-20" dirty="0">
                          <a:solidFill>
                            <a:schemeClr val="tx1"/>
                          </a:solidFill>
                          <a:latin typeface="游ゴシック"/>
                          <a:cs typeface="游ゴシック"/>
                        </a:rPr>
                        <a:t>0.09</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77495">
                        <a:lnSpc>
                          <a:spcPct val="100000"/>
                        </a:lnSpc>
                        <a:spcBef>
                          <a:spcPts val="630"/>
                        </a:spcBef>
                      </a:pPr>
                      <a:r>
                        <a:rPr sz="1600" b="1" spc="-20" dirty="0">
                          <a:solidFill>
                            <a:schemeClr val="tx1"/>
                          </a:solidFill>
                          <a:latin typeface="游ゴシック"/>
                          <a:cs typeface="游ゴシック"/>
                        </a:rPr>
                        <a:t>0.17</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6075" algn="r">
                        <a:lnSpc>
                          <a:spcPct val="100000"/>
                        </a:lnSpc>
                        <a:spcBef>
                          <a:spcPts val="630"/>
                        </a:spcBef>
                      </a:pPr>
                      <a:r>
                        <a:rPr sz="1600" b="1" spc="-20" dirty="0">
                          <a:solidFill>
                            <a:schemeClr val="tx1"/>
                          </a:solidFill>
                          <a:latin typeface="游ゴシック"/>
                          <a:cs typeface="游ゴシック"/>
                        </a:rPr>
                        <a:t>0.22</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931751">
                        <a:alpha val="50195"/>
                      </a:srgbClr>
                    </a:solidFill>
                  </a:tcPr>
                </a:tc>
                <a:tc>
                  <a:txBody>
                    <a:bodyPr/>
                    <a:lstStyle/>
                    <a:p>
                      <a:pPr marL="277495">
                        <a:lnSpc>
                          <a:spcPct val="100000"/>
                        </a:lnSpc>
                        <a:spcBef>
                          <a:spcPts val="630"/>
                        </a:spcBef>
                      </a:pPr>
                      <a:r>
                        <a:rPr sz="1600" b="1" spc="-20" dirty="0">
                          <a:solidFill>
                            <a:schemeClr val="tx1"/>
                          </a:solidFill>
                          <a:latin typeface="游ゴシック"/>
                          <a:cs typeface="游ゴシック"/>
                        </a:rPr>
                        <a:t>0.21</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27940" algn="r">
                        <a:lnSpc>
                          <a:spcPct val="100000"/>
                        </a:lnSpc>
                        <a:spcBef>
                          <a:spcPts val="630"/>
                        </a:spcBef>
                      </a:pPr>
                      <a:r>
                        <a:rPr sz="1600" b="1" spc="-20" dirty="0">
                          <a:solidFill>
                            <a:schemeClr val="tx1"/>
                          </a:solidFill>
                          <a:latin typeface="游ゴシック"/>
                          <a:cs typeface="游ゴシック"/>
                        </a:rPr>
                        <a:t>0.19</a:t>
                      </a:r>
                      <a:endParaRPr sz="1600" b="1" dirty="0">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78130">
                        <a:lnSpc>
                          <a:spcPct val="100000"/>
                        </a:lnSpc>
                        <a:spcBef>
                          <a:spcPts val="630"/>
                        </a:spcBef>
                      </a:pPr>
                      <a:r>
                        <a:rPr sz="1600" b="1" spc="-20" dirty="0">
                          <a:solidFill>
                            <a:schemeClr val="tx1"/>
                          </a:solidFill>
                          <a:latin typeface="游ゴシック"/>
                          <a:cs typeface="游ゴシック"/>
                        </a:rPr>
                        <a:t>0.36</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extLst>
                  <a:ext uri="{0D108BD9-81ED-4DB2-BD59-A6C34878D82A}">
                    <a16:rowId xmlns:a16="http://schemas.microsoft.com/office/drawing/2014/main" val="10005"/>
                  </a:ext>
                </a:extLst>
              </a:tr>
              <a:tr h="452755">
                <a:tc>
                  <a:txBody>
                    <a:bodyPr/>
                    <a:lstStyle/>
                    <a:p>
                      <a:pPr marL="22225">
                        <a:lnSpc>
                          <a:spcPct val="100000"/>
                        </a:lnSpc>
                        <a:spcBef>
                          <a:spcPts val="630"/>
                        </a:spcBef>
                      </a:pPr>
                      <a:r>
                        <a:rPr sz="1600" b="1" spc="-25" dirty="0">
                          <a:solidFill>
                            <a:schemeClr val="tx1"/>
                          </a:solidFill>
                          <a:latin typeface="游ゴシック"/>
                          <a:cs typeface="游ゴシック"/>
                        </a:rPr>
                        <a:t>MgO</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7980" algn="r">
                        <a:lnSpc>
                          <a:spcPct val="100000"/>
                        </a:lnSpc>
                        <a:spcBef>
                          <a:spcPts val="630"/>
                        </a:spcBef>
                      </a:pPr>
                      <a:r>
                        <a:rPr sz="1600" b="1" spc="-25" dirty="0">
                          <a:solidFill>
                            <a:schemeClr val="tx1"/>
                          </a:solidFill>
                          <a:latin typeface="游ゴシック"/>
                          <a:cs typeface="游ゴシック"/>
                        </a:rPr>
                        <a:t>5.7</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4F8F00">
                        <a:alpha val="50195"/>
                      </a:srgbClr>
                    </a:solidFill>
                  </a:tcPr>
                </a:tc>
                <a:tc>
                  <a:txBody>
                    <a:bodyPr/>
                    <a:lstStyle/>
                    <a:p>
                      <a:pPr marL="676910">
                        <a:lnSpc>
                          <a:spcPct val="100000"/>
                        </a:lnSpc>
                        <a:spcBef>
                          <a:spcPts val="630"/>
                        </a:spcBef>
                      </a:pPr>
                      <a:r>
                        <a:rPr sz="1600" b="1" spc="-25" dirty="0">
                          <a:solidFill>
                            <a:schemeClr val="tx1"/>
                          </a:solidFill>
                          <a:latin typeface="游ゴシック"/>
                          <a:cs typeface="游ゴシック"/>
                        </a:rPr>
                        <a:t>9.5</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156845">
                        <a:lnSpc>
                          <a:spcPct val="100000"/>
                        </a:lnSpc>
                        <a:spcBef>
                          <a:spcPts val="630"/>
                        </a:spcBef>
                      </a:pPr>
                      <a:r>
                        <a:rPr sz="1600" b="1" spc="-10" dirty="0">
                          <a:solidFill>
                            <a:schemeClr val="tx1"/>
                          </a:solidFill>
                          <a:latin typeface="游ゴシック"/>
                          <a:cs typeface="游ゴシック"/>
                        </a:rPr>
                        <a:t>10.24</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6710" algn="r">
                        <a:lnSpc>
                          <a:spcPct val="100000"/>
                        </a:lnSpc>
                        <a:spcBef>
                          <a:spcPts val="630"/>
                        </a:spcBef>
                      </a:pPr>
                      <a:r>
                        <a:rPr sz="1600" b="1" spc="-25" dirty="0">
                          <a:solidFill>
                            <a:schemeClr val="tx1"/>
                          </a:solidFill>
                          <a:latin typeface="游ゴシック"/>
                          <a:cs typeface="游ゴシック"/>
                        </a:rPr>
                        <a:t>9.3</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931751">
                        <a:alpha val="50195"/>
                      </a:srgbClr>
                    </a:solidFill>
                  </a:tcPr>
                </a:tc>
                <a:tc>
                  <a:txBody>
                    <a:bodyPr/>
                    <a:lstStyle/>
                    <a:p>
                      <a:pPr marL="43815" algn="ctr">
                        <a:lnSpc>
                          <a:spcPct val="100000"/>
                        </a:lnSpc>
                        <a:spcBef>
                          <a:spcPts val="630"/>
                        </a:spcBef>
                      </a:pPr>
                      <a:r>
                        <a:rPr sz="1600" b="1" spc="-25" dirty="0">
                          <a:solidFill>
                            <a:schemeClr val="tx1"/>
                          </a:solidFill>
                          <a:latin typeface="游ゴシック"/>
                          <a:cs typeface="游ゴシック"/>
                        </a:rPr>
                        <a:t>5.6</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27940" algn="r">
                        <a:lnSpc>
                          <a:spcPct val="100000"/>
                        </a:lnSpc>
                        <a:spcBef>
                          <a:spcPts val="630"/>
                        </a:spcBef>
                      </a:pPr>
                      <a:r>
                        <a:rPr sz="1600" b="1" spc="-20" dirty="0">
                          <a:solidFill>
                            <a:schemeClr val="tx1"/>
                          </a:solidFill>
                          <a:latin typeface="游ゴシック"/>
                          <a:cs typeface="游ゴシック"/>
                        </a:rPr>
                        <a:t>3.84</a:t>
                      </a:r>
                      <a:endParaRPr sz="1600" b="1" dirty="0">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22250" algn="ctr">
                        <a:lnSpc>
                          <a:spcPct val="100000"/>
                        </a:lnSpc>
                        <a:spcBef>
                          <a:spcPts val="630"/>
                        </a:spcBef>
                      </a:pPr>
                      <a:r>
                        <a:rPr sz="1600" b="1" spc="-50" dirty="0">
                          <a:solidFill>
                            <a:schemeClr val="tx1"/>
                          </a:solidFill>
                          <a:latin typeface="游ゴシック"/>
                          <a:cs typeface="游ゴシック"/>
                        </a:rPr>
                        <a:t>7</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extLst>
                  <a:ext uri="{0D108BD9-81ED-4DB2-BD59-A6C34878D82A}">
                    <a16:rowId xmlns:a16="http://schemas.microsoft.com/office/drawing/2014/main" val="10006"/>
                  </a:ext>
                </a:extLst>
              </a:tr>
              <a:tr h="453390">
                <a:tc>
                  <a:txBody>
                    <a:bodyPr/>
                    <a:lstStyle/>
                    <a:p>
                      <a:pPr marL="22225">
                        <a:lnSpc>
                          <a:spcPct val="100000"/>
                        </a:lnSpc>
                        <a:spcBef>
                          <a:spcPts val="630"/>
                        </a:spcBef>
                      </a:pPr>
                      <a:r>
                        <a:rPr sz="1600" b="1" spc="-25" dirty="0">
                          <a:solidFill>
                            <a:schemeClr val="tx1"/>
                          </a:solidFill>
                          <a:latin typeface="游ゴシック"/>
                          <a:cs typeface="游ゴシック"/>
                        </a:rPr>
                        <a:t>CaO</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7345" algn="r">
                        <a:lnSpc>
                          <a:spcPct val="100000"/>
                        </a:lnSpc>
                        <a:spcBef>
                          <a:spcPts val="630"/>
                        </a:spcBef>
                      </a:pPr>
                      <a:r>
                        <a:rPr sz="1600" b="1" spc="-20" dirty="0">
                          <a:solidFill>
                            <a:schemeClr val="tx1"/>
                          </a:solidFill>
                          <a:latin typeface="游ゴシック"/>
                          <a:cs typeface="游ゴシック"/>
                        </a:rPr>
                        <a:t>15.7</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4F8F00">
                        <a:alpha val="50195"/>
                      </a:srgbClr>
                    </a:solidFill>
                  </a:tcPr>
                </a:tc>
                <a:tc>
                  <a:txBody>
                    <a:bodyPr/>
                    <a:lstStyle/>
                    <a:p>
                      <a:pPr marL="556260">
                        <a:lnSpc>
                          <a:spcPct val="100000"/>
                        </a:lnSpc>
                        <a:spcBef>
                          <a:spcPts val="630"/>
                        </a:spcBef>
                      </a:pPr>
                      <a:r>
                        <a:rPr sz="1600" b="1" spc="-20" dirty="0">
                          <a:solidFill>
                            <a:schemeClr val="tx1"/>
                          </a:solidFill>
                          <a:latin typeface="游ゴシック"/>
                          <a:cs typeface="游ゴシック"/>
                        </a:rPr>
                        <a:t>12.6</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77495">
                        <a:lnSpc>
                          <a:spcPct val="100000"/>
                        </a:lnSpc>
                        <a:spcBef>
                          <a:spcPts val="630"/>
                        </a:spcBef>
                      </a:pPr>
                      <a:r>
                        <a:rPr sz="1600" b="1" spc="-20" dirty="0">
                          <a:solidFill>
                            <a:schemeClr val="tx1"/>
                          </a:solidFill>
                          <a:latin typeface="游ゴシック"/>
                          <a:cs typeface="游ゴシック"/>
                        </a:rPr>
                        <a:t>8.02</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6075" algn="r">
                        <a:lnSpc>
                          <a:spcPct val="100000"/>
                        </a:lnSpc>
                        <a:spcBef>
                          <a:spcPts val="630"/>
                        </a:spcBef>
                      </a:pPr>
                      <a:r>
                        <a:rPr sz="1600" b="1" spc="-20" dirty="0">
                          <a:solidFill>
                            <a:schemeClr val="tx1"/>
                          </a:solidFill>
                          <a:latin typeface="游ゴシック"/>
                          <a:cs typeface="游ゴシック"/>
                        </a:rPr>
                        <a:t>10.7</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931751">
                        <a:alpha val="50195"/>
                      </a:srgbClr>
                    </a:solidFill>
                  </a:tcPr>
                </a:tc>
                <a:tc>
                  <a:txBody>
                    <a:bodyPr/>
                    <a:lstStyle/>
                    <a:p>
                      <a:pPr marL="277495">
                        <a:lnSpc>
                          <a:spcPct val="100000"/>
                        </a:lnSpc>
                        <a:spcBef>
                          <a:spcPts val="630"/>
                        </a:spcBef>
                      </a:pPr>
                      <a:r>
                        <a:rPr sz="1600" b="1" spc="-20" dirty="0">
                          <a:solidFill>
                            <a:schemeClr val="tx1"/>
                          </a:solidFill>
                          <a:latin typeface="游ゴシック"/>
                          <a:cs typeface="游ゴシック"/>
                        </a:rPr>
                        <a:t>10.5</a:t>
                      </a:r>
                      <a:endParaRPr sz="1600" b="1">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27940" algn="r">
                        <a:lnSpc>
                          <a:spcPct val="100000"/>
                        </a:lnSpc>
                        <a:spcBef>
                          <a:spcPts val="630"/>
                        </a:spcBef>
                      </a:pPr>
                      <a:r>
                        <a:rPr sz="1600" b="1" spc="-20" dirty="0">
                          <a:solidFill>
                            <a:schemeClr val="tx1"/>
                          </a:solidFill>
                          <a:latin typeface="游ゴシック"/>
                          <a:cs typeface="游ゴシック"/>
                        </a:rPr>
                        <a:t>9.13</a:t>
                      </a:r>
                      <a:endParaRPr sz="1600" b="1" dirty="0">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44450" algn="ctr">
                        <a:lnSpc>
                          <a:spcPct val="100000"/>
                        </a:lnSpc>
                        <a:spcBef>
                          <a:spcPts val="630"/>
                        </a:spcBef>
                      </a:pPr>
                      <a:r>
                        <a:rPr sz="1600" b="1" spc="-25" dirty="0">
                          <a:solidFill>
                            <a:schemeClr val="tx1"/>
                          </a:solidFill>
                          <a:latin typeface="游ゴシック"/>
                          <a:cs typeface="游ゴシック"/>
                        </a:rPr>
                        <a:t>9.7</a:t>
                      </a:r>
                      <a:endParaRPr sz="1600" b="1" dirty="0">
                        <a:solidFill>
                          <a:schemeClr val="tx1"/>
                        </a:solidFill>
                        <a:latin typeface="游ゴシック"/>
                        <a:cs typeface="游ゴシック"/>
                      </a:endParaRPr>
                    </a:p>
                  </a:txBody>
                  <a:tcPr marL="0" marR="0" marT="800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extLst>
                  <a:ext uri="{0D108BD9-81ED-4DB2-BD59-A6C34878D82A}">
                    <a16:rowId xmlns:a16="http://schemas.microsoft.com/office/drawing/2014/main" val="10007"/>
                  </a:ext>
                </a:extLst>
              </a:tr>
              <a:tr h="452755">
                <a:tc>
                  <a:txBody>
                    <a:bodyPr/>
                    <a:lstStyle/>
                    <a:p>
                      <a:pPr marL="22225">
                        <a:lnSpc>
                          <a:spcPct val="100000"/>
                        </a:lnSpc>
                        <a:spcBef>
                          <a:spcPts val="730"/>
                        </a:spcBef>
                      </a:pPr>
                      <a:r>
                        <a:rPr sz="2400" b="1" spc="-30" baseline="3267" dirty="0">
                          <a:solidFill>
                            <a:schemeClr val="tx1"/>
                          </a:solidFill>
                          <a:latin typeface="游ゴシック"/>
                          <a:cs typeface="游ゴシック"/>
                        </a:rPr>
                        <a:t>Na</a:t>
                      </a:r>
                      <a:r>
                        <a:rPr sz="1050" b="1" spc="-20" dirty="0">
                          <a:solidFill>
                            <a:schemeClr val="tx1"/>
                          </a:solidFill>
                          <a:latin typeface="游ゴシック"/>
                          <a:cs typeface="游ゴシック"/>
                        </a:rPr>
                        <a:t>2</a:t>
                      </a:r>
                      <a:r>
                        <a:rPr sz="2400" b="1" spc="-30" baseline="3267" dirty="0">
                          <a:solidFill>
                            <a:schemeClr val="tx1"/>
                          </a:solidFill>
                          <a:latin typeface="游ゴシック"/>
                          <a:cs typeface="游ゴシック"/>
                        </a:rPr>
                        <a:t>O</a:t>
                      </a:r>
                      <a:endParaRPr sz="2400" b="1" baseline="3267">
                        <a:solidFill>
                          <a:schemeClr val="tx1"/>
                        </a:solidFill>
                        <a:latin typeface="游ゴシック"/>
                        <a:cs typeface="游ゴシック"/>
                      </a:endParaRPr>
                    </a:p>
                  </a:txBody>
                  <a:tcPr marL="0" marR="0" marT="92710"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7345" algn="r">
                        <a:lnSpc>
                          <a:spcPct val="100000"/>
                        </a:lnSpc>
                        <a:spcBef>
                          <a:spcPts val="635"/>
                        </a:spcBef>
                      </a:pPr>
                      <a:r>
                        <a:rPr sz="1600" b="1" spc="-20" dirty="0">
                          <a:solidFill>
                            <a:schemeClr val="tx1"/>
                          </a:solidFill>
                          <a:latin typeface="游ゴシック"/>
                          <a:cs typeface="游ゴシック"/>
                        </a:rPr>
                        <a:t>0.46</a:t>
                      </a:r>
                      <a:endParaRPr sz="1600" b="1">
                        <a:solidFill>
                          <a:schemeClr val="tx1"/>
                        </a:solidFill>
                        <a:latin typeface="游ゴシック"/>
                        <a:cs typeface="游ゴシック"/>
                      </a:endParaRPr>
                    </a:p>
                  </a:txBody>
                  <a:tcPr marL="0" marR="0" marT="8064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4F8F00">
                        <a:alpha val="50195"/>
                      </a:srgbClr>
                    </a:solidFill>
                  </a:tcPr>
                </a:tc>
                <a:tc>
                  <a:txBody>
                    <a:bodyPr/>
                    <a:lstStyle/>
                    <a:p>
                      <a:pPr marL="435609">
                        <a:lnSpc>
                          <a:spcPct val="100000"/>
                        </a:lnSpc>
                        <a:spcBef>
                          <a:spcPts val="635"/>
                        </a:spcBef>
                      </a:pPr>
                      <a:r>
                        <a:rPr sz="1600" b="1" spc="-10" dirty="0">
                          <a:solidFill>
                            <a:schemeClr val="tx1"/>
                          </a:solidFill>
                          <a:latin typeface="游ゴシック"/>
                          <a:cs typeface="游ゴシック"/>
                        </a:rPr>
                        <a:t>0.965</a:t>
                      </a:r>
                      <a:endParaRPr sz="1600" b="1">
                        <a:solidFill>
                          <a:schemeClr val="tx1"/>
                        </a:solidFill>
                        <a:latin typeface="游ゴシック"/>
                        <a:cs typeface="游ゴシック"/>
                      </a:endParaRPr>
                    </a:p>
                  </a:txBody>
                  <a:tcPr marL="0" marR="0" marT="8064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77495">
                        <a:lnSpc>
                          <a:spcPct val="100000"/>
                        </a:lnSpc>
                        <a:spcBef>
                          <a:spcPts val="635"/>
                        </a:spcBef>
                      </a:pPr>
                      <a:r>
                        <a:rPr sz="1600" b="1" spc="-20" dirty="0">
                          <a:solidFill>
                            <a:schemeClr val="tx1"/>
                          </a:solidFill>
                          <a:latin typeface="游ゴシック"/>
                          <a:cs typeface="游ゴシック"/>
                        </a:rPr>
                        <a:t>1.65</a:t>
                      </a:r>
                      <a:endParaRPr sz="1600" b="1">
                        <a:solidFill>
                          <a:schemeClr val="tx1"/>
                        </a:solidFill>
                        <a:latin typeface="游ゴシック"/>
                        <a:cs typeface="游ゴシック"/>
                      </a:endParaRPr>
                    </a:p>
                  </a:txBody>
                  <a:tcPr marL="0" marR="0" marT="8064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346075" algn="r">
                        <a:lnSpc>
                          <a:spcPct val="100000"/>
                        </a:lnSpc>
                        <a:spcBef>
                          <a:spcPts val="635"/>
                        </a:spcBef>
                      </a:pPr>
                      <a:r>
                        <a:rPr sz="1600" b="1" spc="-20" dirty="0">
                          <a:solidFill>
                            <a:schemeClr val="tx1"/>
                          </a:solidFill>
                          <a:latin typeface="游ゴシック"/>
                          <a:cs typeface="游ゴシック"/>
                        </a:rPr>
                        <a:t>0.54</a:t>
                      </a:r>
                      <a:endParaRPr sz="1600" b="1">
                        <a:solidFill>
                          <a:schemeClr val="tx1"/>
                        </a:solidFill>
                        <a:latin typeface="游ゴシック"/>
                        <a:cs typeface="游ゴシック"/>
                      </a:endParaRPr>
                    </a:p>
                  </a:txBody>
                  <a:tcPr marL="0" marR="0" marT="8064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solidFill>
                      <a:srgbClr val="931751">
                        <a:alpha val="50195"/>
                      </a:srgbClr>
                    </a:solidFill>
                  </a:tcPr>
                </a:tc>
                <a:tc>
                  <a:txBody>
                    <a:bodyPr/>
                    <a:lstStyle/>
                    <a:p>
                      <a:pPr marL="277495">
                        <a:lnSpc>
                          <a:spcPct val="100000"/>
                        </a:lnSpc>
                        <a:spcBef>
                          <a:spcPts val="635"/>
                        </a:spcBef>
                      </a:pPr>
                      <a:r>
                        <a:rPr sz="1600" b="1" spc="-20" dirty="0">
                          <a:solidFill>
                            <a:schemeClr val="tx1"/>
                          </a:solidFill>
                          <a:latin typeface="游ゴシック"/>
                          <a:cs typeface="游ゴシック"/>
                        </a:rPr>
                        <a:t>3.89</a:t>
                      </a:r>
                      <a:endParaRPr sz="1600" b="1">
                        <a:solidFill>
                          <a:schemeClr val="tx1"/>
                        </a:solidFill>
                        <a:latin typeface="游ゴシック"/>
                        <a:cs typeface="游ゴシック"/>
                      </a:endParaRPr>
                    </a:p>
                  </a:txBody>
                  <a:tcPr marL="0" marR="0" marT="8064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R="27940" algn="r">
                        <a:lnSpc>
                          <a:spcPct val="100000"/>
                        </a:lnSpc>
                        <a:spcBef>
                          <a:spcPts val="635"/>
                        </a:spcBef>
                      </a:pPr>
                      <a:r>
                        <a:rPr sz="1600" b="1" spc="-20" dirty="0">
                          <a:solidFill>
                            <a:schemeClr val="tx1"/>
                          </a:solidFill>
                          <a:latin typeface="游ゴシック"/>
                          <a:cs typeface="游ゴシック"/>
                        </a:rPr>
                        <a:t>2.75</a:t>
                      </a:r>
                      <a:endParaRPr sz="1600" b="1">
                        <a:solidFill>
                          <a:schemeClr val="tx1"/>
                        </a:solidFill>
                        <a:latin typeface="游ゴシック"/>
                        <a:cs typeface="游ゴシック"/>
                      </a:endParaRPr>
                    </a:p>
                  </a:txBody>
                  <a:tcPr marL="0" marR="0" marT="8064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tc>
                  <a:txBody>
                    <a:bodyPr/>
                    <a:lstStyle/>
                    <a:p>
                      <a:pPr marL="278130">
                        <a:lnSpc>
                          <a:spcPct val="100000"/>
                        </a:lnSpc>
                        <a:spcBef>
                          <a:spcPts val="635"/>
                        </a:spcBef>
                      </a:pPr>
                      <a:r>
                        <a:rPr sz="1600" b="1" spc="-20" dirty="0">
                          <a:solidFill>
                            <a:schemeClr val="tx1"/>
                          </a:solidFill>
                          <a:latin typeface="游ゴシック"/>
                          <a:cs typeface="游ゴシック"/>
                        </a:rPr>
                        <a:t>2.09</a:t>
                      </a:r>
                      <a:endParaRPr sz="1600" b="1" dirty="0">
                        <a:solidFill>
                          <a:schemeClr val="tx1"/>
                        </a:solidFill>
                        <a:latin typeface="游ゴシック"/>
                        <a:cs typeface="游ゴシック"/>
                      </a:endParaRPr>
                    </a:p>
                  </a:txBody>
                  <a:tcPr marL="0" marR="0" marT="80645" marB="0">
                    <a:lnL w="28575">
                      <a:solidFill>
                        <a:srgbClr val="A9A9A9"/>
                      </a:solidFill>
                      <a:prstDash val="solid"/>
                    </a:lnL>
                    <a:lnR w="28575">
                      <a:solidFill>
                        <a:srgbClr val="A9A9A9"/>
                      </a:solidFill>
                      <a:prstDash val="solid"/>
                    </a:lnR>
                    <a:lnT w="28575">
                      <a:solidFill>
                        <a:srgbClr val="A9A9A9"/>
                      </a:solidFill>
                      <a:prstDash val="solid"/>
                    </a:lnT>
                    <a:lnB w="28575">
                      <a:solidFill>
                        <a:srgbClr val="A9A9A9"/>
                      </a:solidFill>
                      <a:prstDash val="solid"/>
                    </a:lnB>
                  </a:tcPr>
                </a:tc>
                <a:extLst>
                  <a:ext uri="{0D108BD9-81ED-4DB2-BD59-A6C34878D82A}">
                    <a16:rowId xmlns:a16="http://schemas.microsoft.com/office/drawing/2014/main" val="10008"/>
                  </a:ext>
                </a:extLst>
              </a:tr>
            </a:tbl>
          </a:graphicData>
        </a:graphic>
      </p:graphicFrame>
      <p:sp>
        <p:nvSpPr>
          <p:cNvPr id="6" name="object 12">
            <a:extLst>
              <a:ext uri="{FF2B5EF4-FFF2-40B4-BE49-F238E27FC236}">
                <a16:creationId xmlns:a16="http://schemas.microsoft.com/office/drawing/2014/main" id="{BBEA5322-6371-5724-2177-95AF98CA0684}"/>
              </a:ext>
            </a:extLst>
          </p:cNvPr>
          <p:cNvSpPr txBox="1"/>
          <p:nvPr/>
        </p:nvSpPr>
        <p:spPr>
          <a:xfrm>
            <a:off x="3437001" y="6048247"/>
            <a:ext cx="3880485" cy="258404"/>
          </a:xfrm>
          <a:prstGeom prst="rect">
            <a:avLst/>
          </a:prstGeom>
        </p:spPr>
        <p:txBody>
          <a:bodyPr vert="horz" wrap="square" lIns="0" tIns="12065" rIns="0" bIns="0" rtlCol="0">
            <a:spAutoFit/>
          </a:bodyPr>
          <a:lstStyle/>
          <a:p>
            <a:pPr marL="12700">
              <a:lnSpc>
                <a:spcPct val="100000"/>
              </a:lnSpc>
              <a:spcBef>
                <a:spcPts val="95"/>
              </a:spcBef>
            </a:pPr>
            <a:r>
              <a:rPr sz="2400" spc="-30" baseline="3472" dirty="0">
                <a:latin typeface="BIZ UDP明朝 Medium" panose="02020500000000000000" pitchFamily="18" charset="-128"/>
                <a:ea typeface="BIZ UDP明朝 Medium" panose="02020500000000000000" pitchFamily="18" charset="-128"/>
                <a:cs typeface="游ゴシック"/>
              </a:rPr>
              <a:t>*</a:t>
            </a:r>
            <a:r>
              <a:rPr sz="2400" spc="-44" baseline="3472" dirty="0">
                <a:latin typeface="BIZ UDP明朝 Medium" panose="02020500000000000000" pitchFamily="18" charset="-128"/>
                <a:ea typeface="BIZ UDP明朝 Medium" panose="02020500000000000000" pitchFamily="18" charset="-128"/>
                <a:cs typeface="游ゴシック"/>
              </a:rPr>
              <a:t>シミュラントは</a:t>
            </a:r>
            <a:r>
              <a:rPr sz="2400" spc="-30" baseline="3472" dirty="0">
                <a:latin typeface="BIZ UDP明朝 Medium" panose="02020500000000000000" pitchFamily="18" charset="-128"/>
                <a:ea typeface="BIZ UDP明朝 Medium" panose="02020500000000000000" pitchFamily="18" charset="-128"/>
                <a:cs typeface="游ゴシック"/>
              </a:rPr>
              <a:t>FeO</a:t>
            </a:r>
            <a:r>
              <a:rPr sz="2400" spc="-37" baseline="3472" dirty="0">
                <a:latin typeface="BIZ UDP明朝 Medium" panose="02020500000000000000" pitchFamily="18" charset="-128"/>
                <a:ea typeface="BIZ UDP明朝 Medium" panose="02020500000000000000" pitchFamily="18" charset="-128"/>
                <a:cs typeface="游ゴシック"/>
              </a:rPr>
              <a:t>と</a:t>
            </a:r>
            <a:r>
              <a:rPr sz="2400" spc="-15" baseline="3472" dirty="0">
                <a:latin typeface="BIZ UDP明朝 Medium" panose="02020500000000000000" pitchFamily="18" charset="-128"/>
                <a:ea typeface="BIZ UDP明朝 Medium" panose="02020500000000000000" pitchFamily="18" charset="-128"/>
                <a:cs typeface="游ゴシック"/>
              </a:rPr>
              <a:t>Fe</a:t>
            </a:r>
            <a:r>
              <a:rPr sz="1050" spc="-10" dirty="0">
                <a:latin typeface="BIZ UDP明朝 Medium" panose="02020500000000000000" pitchFamily="18" charset="-128"/>
                <a:ea typeface="BIZ UDP明朝 Medium" panose="02020500000000000000" pitchFamily="18" charset="-128"/>
                <a:cs typeface="游ゴシック"/>
              </a:rPr>
              <a:t>2</a:t>
            </a:r>
            <a:r>
              <a:rPr sz="2400" spc="-15" baseline="3472" dirty="0">
                <a:latin typeface="BIZ UDP明朝 Medium" panose="02020500000000000000" pitchFamily="18" charset="-128"/>
                <a:ea typeface="BIZ UDP明朝 Medium" panose="02020500000000000000" pitchFamily="18" charset="-128"/>
                <a:cs typeface="游ゴシック"/>
              </a:rPr>
              <a:t>O</a:t>
            </a:r>
            <a:r>
              <a:rPr sz="1050" spc="-10" dirty="0">
                <a:latin typeface="BIZ UDP明朝 Medium" panose="02020500000000000000" pitchFamily="18" charset="-128"/>
                <a:ea typeface="BIZ UDP明朝 Medium" panose="02020500000000000000" pitchFamily="18" charset="-128"/>
                <a:cs typeface="游ゴシック"/>
              </a:rPr>
              <a:t>3</a:t>
            </a:r>
            <a:r>
              <a:rPr sz="2400" spc="-44" baseline="3472" dirty="0">
                <a:latin typeface="BIZ UDP明朝 Medium" panose="02020500000000000000" pitchFamily="18" charset="-128"/>
                <a:ea typeface="BIZ UDP明朝 Medium" panose="02020500000000000000" pitchFamily="18" charset="-128"/>
                <a:cs typeface="游ゴシック"/>
              </a:rPr>
              <a:t>を合算した値</a:t>
            </a:r>
            <a:endParaRPr sz="2400" baseline="3472">
              <a:latin typeface="BIZ UDP明朝 Medium" panose="02020500000000000000" pitchFamily="18" charset="-128"/>
              <a:ea typeface="BIZ UDP明朝 Medium" panose="02020500000000000000" pitchFamily="18" charset="-128"/>
              <a:cs typeface="游ゴシック"/>
            </a:endParaRPr>
          </a:p>
        </p:txBody>
      </p:sp>
      <p:sp>
        <p:nvSpPr>
          <p:cNvPr id="7" name="object 13">
            <a:extLst>
              <a:ext uri="{FF2B5EF4-FFF2-40B4-BE49-F238E27FC236}">
                <a16:creationId xmlns:a16="http://schemas.microsoft.com/office/drawing/2014/main" id="{44DD6BAC-92C2-F840-37CA-3C5E6B73B0EF}"/>
              </a:ext>
            </a:extLst>
          </p:cNvPr>
          <p:cNvSpPr txBox="1"/>
          <p:nvPr/>
        </p:nvSpPr>
        <p:spPr>
          <a:xfrm>
            <a:off x="8929978" y="6177449"/>
            <a:ext cx="2767764" cy="504625"/>
          </a:xfrm>
          <a:prstGeom prst="rect">
            <a:avLst/>
          </a:prstGeom>
        </p:spPr>
        <p:txBody>
          <a:bodyPr vert="horz" wrap="square" lIns="0" tIns="12065" rIns="0" bIns="0" rtlCol="0">
            <a:spAutoFit/>
          </a:bodyPr>
          <a:lstStyle/>
          <a:p>
            <a:pPr marL="12700">
              <a:lnSpc>
                <a:spcPct val="100000"/>
              </a:lnSpc>
              <a:spcBef>
                <a:spcPts val="95"/>
              </a:spcBef>
            </a:pPr>
            <a:r>
              <a:rPr sz="1600" dirty="0">
                <a:latin typeface="BIZ UDP明朝 Medium" panose="02020500000000000000" pitchFamily="18" charset="-128"/>
                <a:ea typeface="BIZ UDP明朝 Medium" panose="02020500000000000000" pitchFamily="18" charset="-128"/>
                <a:cs typeface="游ゴシック"/>
              </a:rPr>
              <a:t>#1</a:t>
            </a:r>
            <a:r>
              <a:rPr sz="1600" spc="-5" dirty="0">
                <a:latin typeface="BIZ UDP明朝 Medium" panose="02020500000000000000" pitchFamily="18" charset="-128"/>
                <a:ea typeface="BIZ UDP明朝 Medium" panose="02020500000000000000" pitchFamily="18" charset="-128"/>
                <a:cs typeface="游ゴシック"/>
              </a:rPr>
              <a:t>: </a:t>
            </a:r>
            <a:r>
              <a:rPr sz="1600" dirty="0">
                <a:latin typeface="BIZ UDP明朝 Medium" panose="02020500000000000000" pitchFamily="18" charset="-128"/>
                <a:ea typeface="BIZ UDP明朝 Medium" panose="02020500000000000000" pitchFamily="18" charset="-128"/>
                <a:cs typeface="游ゴシック"/>
              </a:rPr>
              <a:t>NASA</a:t>
            </a:r>
            <a:r>
              <a:rPr sz="1600" spc="5" dirty="0">
                <a:latin typeface="BIZ UDP明朝 Medium" panose="02020500000000000000" pitchFamily="18" charset="-128"/>
                <a:ea typeface="BIZ UDP明朝 Medium" panose="02020500000000000000" pitchFamily="18" charset="-128"/>
                <a:cs typeface="游ゴシック"/>
              </a:rPr>
              <a:t> </a:t>
            </a:r>
            <a:r>
              <a:rPr sz="1600" spc="-20" dirty="0">
                <a:latin typeface="BIZ UDP明朝 Medium" panose="02020500000000000000" pitchFamily="18" charset="-128"/>
                <a:ea typeface="BIZ UDP明朝 Medium" panose="02020500000000000000" pitchFamily="18" charset="-128"/>
                <a:cs typeface="游ゴシック"/>
              </a:rPr>
              <a:t>MSFC</a:t>
            </a:r>
            <a:r>
              <a:rPr sz="1600" spc="-40" dirty="0">
                <a:latin typeface="BIZ UDP明朝 Medium" panose="02020500000000000000" pitchFamily="18" charset="-128"/>
                <a:ea typeface="BIZ UDP明朝 Medium" panose="02020500000000000000" pitchFamily="18" charset="-128"/>
                <a:cs typeface="游ゴシック"/>
              </a:rPr>
              <a:t>計測</a:t>
            </a:r>
            <a:endParaRPr sz="1600" dirty="0">
              <a:latin typeface="BIZ UDP明朝 Medium" panose="02020500000000000000" pitchFamily="18" charset="-128"/>
              <a:ea typeface="BIZ UDP明朝 Medium" panose="02020500000000000000" pitchFamily="18" charset="-128"/>
              <a:cs typeface="游ゴシック"/>
            </a:endParaRPr>
          </a:p>
          <a:p>
            <a:pPr marL="12700">
              <a:lnSpc>
                <a:spcPct val="100000"/>
              </a:lnSpc>
            </a:pPr>
            <a:r>
              <a:rPr sz="1600" dirty="0">
                <a:latin typeface="BIZ UDP明朝 Medium" panose="02020500000000000000" pitchFamily="18" charset="-128"/>
                <a:ea typeface="BIZ UDP明朝 Medium" panose="02020500000000000000" pitchFamily="18" charset="-128"/>
                <a:cs typeface="游ゴシック"/>
              </a:rPr>
              <a:t>#2</a:t>
            </a:r>
            <a:r>
              <a:rPr sz="1600" spc="-25" dirty="0">
                <a:latin typeface="BIZ UDP明朝 Medium" panose="02020500000000000000" pitchFamily="18" charset="-128"/>
                <a:ea typeface="BIZ UDP明朝 Medium" panose="02020500000000000000" pitchFamily="18" charset="-128"/>
                <a:cs typeface="游ゴシック"/>
              </a:rPr>
              <a:t>: 清水建設計測</a:t>
            </a:r>
            <a:endParaRPr sz="1600" dirty="0">
              <a:latin typeface="BIZ UDP明朝 Medium" panose="02020500000000000000" pitchFamily="18" charset="-128"/>
              <a:ea typeface="BIZ UDP明朝 Medium" panose="02020500000000000000" pitchFamily="18" charset="-128"/>
              <a:cs typeface="游ゴシック"/>
            </a:endParaRPr>
          </a:p>
        </p:txBody>
      </p:sp>
      <p:sp>
        <p:nvSpPr>
          <p:cNvPr id="8" name="object 14">
            <a:extLst>
              <a:ext uri="{FF2B5EF4-FFF2-40B4-BE49-F238E27FC236}">
                <a16:creationId xmlns:a16="http://schemas.microsoft.com/office/drawing/2014/main" id="{72B48DE8-E06F-D917-4E58-8CCE6B8C4BB5}"/>
              </a:ext>
            </a:extLst>
          </p:cNvPr>
          <p:cNvSpPr txBox="1"/>
          <p:nvPr/>
        </p:nvSpPr>
        <p:spPr>
          <a:xfrm>
            <a:off x="9117330" y="1422019"/>
            <a:ext cx="285115"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BIZ UDP明朝 Medium" panose="02020500000000000000" pitchFamily="18" charset="-128"/>
                <a:ea typeface="BIZ UDP明朝 Medium" panose="02020500000000000000" pitchFamily="18" charset="-128"/>
                <a:cs typeface="游ゴシック"/>
              </a:rPr>
              <a:t>#1</a:t>
            </a:r>
            <a:endParaRPr sz="1400" dirty="0">
              <a:latin typeface="BIZ UDP明朝 Medium" panose="02020500000000000000" pitchFamily="18" charset="-128"/>
              <a:ea typeface="BIZ UDP明朝 Medium" panose="02020500000000000000" pitchFamily="18" charset="-128"/>
              <a:cs typeface="游ゴシック"/>
            </a:endParaRPr>
          </a:p>
        </p:txBody>
      </p:sp>
      <p:sp>
        <p:nvSpPr>
          <p:cNvPr id="9" name="object 15">
            <a:extLst>
              <a:ext uri="{FF2B5EF4-FFF2-40B4-BE49-F238E27FC236}">
                <a16:creationId xmlns:a16="http://schemas.microsoft.com/office/drawing/2014/main" id="{B829543A-0337-8B4C-690E-101ADB691BAE}"/>
              </a:ext>
            </a:extLst>
          </p:cNvPr>
          <p:cNvSpPr txBox="1"/>
          <p:nvPr/>
        </p:nvSpPr>
        <p:spPr>
          <a:xfrm>
            <a:off x="10171303" y="1422019"/>
            <a:ext cx="285115"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BIZ UDP明朝 Medium" panose="02020500000000000000" pitchFamily="18" charset="-128"/>
                <a:ea typeface="BIZ UDP明朝 Medium" panose="02020500000000000000" pitchFamily="18" charset="-128"/>
                <a:cs typeface="游ゴシック"/>
              </a:rPr>
              <a:t>#1</a:t>
            </a:r>
            <a:endParaRPr sz="1400" dirty="0">
              <a:latin typeface="BIZ UDP明朝 Medium" panose="02020500000000000000" pitchFamily="18" charset="-128"/>
              <a:ea typeface="BIZ UDP明朝 Medium" panose="02020500000000000000" pitchFamily="18" charset="-128"/>
              <a:cs typeface="游ゴシック"/>
            </a:endParaRPr>
          </a:p>
        </p:txBody>
      </p:sp>
      <p:sp>
        <p:nvSpPr>
          <p:cNvPr id="10" name="object 16">
            <a:extLst>
              <a:ext uri="{FF2B5EF4-FFF2-40B4-BE49-F238E27FC236}">
                <a16:creationId xmlns:a16="http://schemas.microsoft.com/office/drawing/2014/main" id="{1298D35E-C9A1-6EC0-8AB0-A77838809ED4}"/>
              </a:ext>
            </a:extLst>
          </p:cNvPr>
          <p:cNvSpPr txBox="1"/>
          <p:nvPr/>
        </p:nvSpPr>
        <p:spPr>
          <a:xfrm>
            <a:off x="11225021" y="1422019"/>
            <a:ext cx="285115"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BIZ UDP明朝 Medium" panose="02020500000000000000" pitchFamily="18" charset="-128"/>
                <a:ea typeface="BIZ UDP明朝 Medium" panose="02020500000000000000" pitchFamily="18" charset="-128"/>
                <a:cs typeface="游ゴシック"/>
              </a:rPr>
              <a:t>#2</a:t>
            </a:r>
            <a:endParaRPr sz="1400" dirty="0">
              <a:latin typeface="BIZ UDP明朝 Medium" panose="02020500000000000000" pitchFamily="18" charset="-128"/>
              <a:ea typeface="BIZ UDP明朝 Medium" panose="02020500000000000000" pitchFamily="18" charset="-128"/>
              <a:cs typeface="游ゴシック"/>
            </a:endParaRPr>
          </a:p>
        </p:txBody>
      </p:sp>
      <p:pic>
        <p:nvPicPr>
          <p:cNvPr id="11" name="object 17">
            <a:extLst>
              <a:ext uri="{FF2B5EF4-FFF2-40B4-BE49-F238E27FC236}">
                <a16:creationId xmlns:a16="http://schemas.microsoft.com/office/drawing/2014/main" id="{56A04C3E-9954-8A2C-51AB-86357C7C835F}"/>
              </a:ext>
            </a:extLst>
          </p:cNvPr>
          <p:cNvPicPr/>
          <p:nvPr/>
        </p:nvPicPr>
        <p:blipFill>
          <a:blip r:embed="rId2" cstate="print"/>
          <a:stretch>
            <a:fillRect/>
          </a:stretch>
        </p:blipFill>
        <p:spPr>
          <a:xfrm>
            <a:off x="6646164" y="1618488"/>
            <a:ext cx="1212342" cy="4239006"/>
          </a:xfrm>
          <a:prstGeom prst="rect">
            <a:avLst/>
          </a:prstGeom>
        </p:spPr>
      </p:pic>
      <p:sp>
        <p:nvSpPr>
          <p:cNvPr id="12" name="object 18">
            <a:extLst>
              <a:ext uri="{FF2B5EF4-FFF2-40B4-BE49-F238E27FC236}">
                <a16:creationId xmlns:a16="http://schemas.microsoft.com/office/drawing/2014/main" id="{EF0980CF-DA00-4F53-D5E4-171D0829F0A5}"/>
              </a:ext>
            </a:extLst>
          </p:cNvPr>
          <p:cNvSpPr/>
          <p:nvPr/>
        </p:nvSpPr>
        <p:spPr>
          <a:xfrm>
            <a:off x="6726173" y="1698498"/>
            <a:ext cx="1054735" cy="4081779"/>
          </a:xfrm>
          <a:custGeom>
            <a:avLst/>
            <a:gdLst/>
            <a:ahLst/>
            <a:cxnLst/>
            <a:rect l="l" t="t" r="r" b="b"/>
            <a:pathLst>
              <a:path w="1054734" h="4081779">
                <a:moveTo>
                  <a:pt x="0" y="175767"/>
                </a:moveTo>
                <a:lnTo>
                  <a:pt x="6281" y="129057"/>
                </a:lnTo>
                <a:lnTo>
                  <a:pt x="24007" y="87074"/>
                </a:lnTo>
                <a:lnTo>
                  <a:pt x="51498" y="51498"/>
                </a:lnTo>
                <a:lnTo>
                  <a:pt x="87074" y="24007"/>
                </a:lnTo>
                <a:lnTo>
                  <a:pt x="129057" y="6281"/>
                </a:lnTo>
                <a:lnTo>
                  <a:pt x="175768" y="0"/>
                </a:lnTo>
                <a:lnTo>
                  <a:pt x="878840" y="0"/>
                </a:lnTo>
                <a:lnTo>
                  <a:pt x="925550" y="6281"/>
                </a:lnTo>
                <a:lnTo>
                  <a:pt x="967533" y="24007"/>
                </a:lnTo>
                <a:lnTo>
                  <a:pt x="1003109" y="51498"/>
                </a:lnTo>
                <a:lnTo>
                  <a:pt x="1030600" y="87074"/>
                </a:lnTo>
                <a:lnTo>
                  <a:pt x="1048326" y="129057"/>
                </a:lnTo>
                <a:lnTo>
                  <a:pt x="1054607" y="175767"/>
                </a:lnTo>
                <a:lnTo>
                  <a:pt x="1054607" y="3905504"/>
                </a:lnTo>
                <a:lnTo>
                  <a:pt x="1048326" y="3952227"/>
                </a:lnTo>
                <a:lnTo>
                  <a:pt x="1030600" y="3994213"/>
                </a:lnTo>
                <a:lnTo>
                  <a:pt x="1003109" y="4029787"/>
                </a:lnTo>
                <a:lnTo>
                  <a:pt x="967533" y="4057272"/>
                </a:lnTo>
                <a:lnTo>
                  <a:pt x="925550" y="4074992"/>
                </a:lnTo>
                <a:lnTo>
                  <a:pt x="878840" y="4081272"/>
                </a:lnTo>
                <a:lnTo>
                  <a:pt x="175768" y="4081272"/>
                </a:lnTo>
                <a:lnTo>
                  <a:pt x="129057" y="4074992"/>
                </a:lnTo>
                <a:lnTo>
                  <a:pt x="87074" y="4057272"/>
                </a:lnTo>
                <a:lnTo>
                  <a:pt x="51498" y="4029787"/>
                </a:lnTo>
                <a:lnTo>
                  <a:pt x="24007" y="3994213"/>
                </a:lnTo>
                <a:lnTo>
                  <a:pt x="6281" y="3952227"/>
                </a:lnTo>
                <a:lnTo>
                  <a:pt x="0" y="3905504"/>
                </a:lnTo>
                <a:lnTo>
                  <a:pt x="0" y="175767"/>
                </a:lnTo>
                <a:close/>
              </a:path>
            </a:pathLst>
          </a:custGeom>
          <a:ln w="28575">
            <a:solidFill>
              <a:srgbClr val="00AFE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nvGrpSpPr>
          <p:cNvPr id="13" name="object 19">
            <a:extLst>
              <a:ext uri="{FF2B5EF4-FFF2-40B4-BE49-F238E27FC236}">
                <a16:creationId xmlns:a16="http://schemas.microsoft.com/office/drawing/2014/main" id="{63F1F09F-AA2A-0B6D-EE53-3AF0DFF0941B}"/>
              </a:ext>
            </a:extLst>
          </p:cNvPr>
          <p:cNvGrpSpPr/>
          <p:nvPr/>
        </p:nvGrpSpPr>
        <p:grpSpPr>
          <a:xfrm>
            <a:off x="9800843" y="1618488"/>
            <a:ext cx="2261235" cy="4239260"/>
            <a:chOff x="9800843" y="1618488"/>
            <a:chExt cx="2261235" cy="4239260"/>
          </a:xfrm>
        </p:grpSpPr>
        <p:pic>
          <p:nvPicPr>
            <p:cNvPr id="14" name="object 20">
              <a:extLst>
                <a:ext uri="{FF2B5EF4-FFF2-40B4-BE49-F238E27FC236}">
                  <a16:creationId xmlns:a16="http://schemas.microsoft.com/office/drawing/2014/main" id="{9212CA7B-D14A-B65A-3665-5A089D710225}"/>
                </a:ext>
              </a:extLst>
            </p:cNvPr>
            <p:cNvPicPr/>
            <p:nvPr/>
          </p:nvPicPr>
          <p:blipFill>
            <a:blip r:embed="rId3" cstate="print"/>
            <a:stretch>
              <a:fillRect/>
            </a:stretch>
          </p:blipFill>
          <p:spPr>
            <a:xfrm>
              <a:off x="9800843" y="1618488"/>
              <a:ext cx="2260854" cy="4239006"/>
            </a:xfrm>
            <a:prstGeom prst="rect">
              <a:avLst/>
            </a:prstGeom>
          </p:spPr>
        </p:pic>
        <p:sp>
          <p:nvSpPr>
            <p:cNvPr id="15" name="object 21">
              <a:extLst>
                <a:ext uri="{FF2B5EF4-FFF2-40B4-BE49-F238E27FC236}">
                  <a16:creationId xmlns:a16="http://schemas.microsoft.com/office/drawing/2014/main" id="{8350F978-153B-18C5-1030-83F95976341E}"/>
                </a:ext>
              </a:extLst>
            </p:cNvPr>
            <p:cNvSpPr/>
            <p:nvPr/>
          </p:nvSpPr>
          <p:spPr>
            <a:xfrm>
              <a:off x="9880853" y="1698498"/>
              <a:ext cx="2103120" cy="4081779"/>
            </a:xfrm>
            <a:custGeom>
              <a:avLst/>
              <a:gdLst/>
              <a:ahLst/>
              <a:cxnLst/>
              <a:rect l="l" t="t" r="r" b="b"/>
              <a:pathLst>
                <a:path w="2103120" h="4081779">
                  <a:moveTo>
                    <a:pt x="0" y="350519"/>
                  </a:moveTo>
                  <a:lnTo>
                    <a:pt x="3200" y="302964"/>
                  </a:lnTo>
                  <a:lnTo>
                    <a:pt x="12523" y="257351"/>
                  </a:lnTo>
                  <a:lnTo>
                    <a:pt x="27551" y="214098"/>
                  </a:lnTo>
                  <a:lnTo>
                    <a:pt x="47864" y="173623"/>
                  </a:lnTo>
                  <a:lnTo>
                    <a:pt x="73047" y="136344"/>
                  </a:lnTo>
                  <a:lnTo>
                    <a:pt x="102679" y="102679"/>
                  </a:lnTo>
                  <a:lnTo>
                    <a:pt x="136344" y="73047"/>
                  </a:lnTo>
                  <a:lnTo>
                    <a:pt x="173623" y="47864"/>
                  </a:lnTo>
                  <a:lnTo>
                    <a:pt x="214098" y="27551"/>
                  </a:lnTo>
                  <a:lnTo>
                    <a:pt x="257351" y="12523"/>
                  </a:lnTo>
                  <a:lnTo>
                    <a:pt x="302964" y="3200"/>
                  </a:lnTo>
                  <a:lnTo>
                    <a:pt x="350520" y="0"/>
                  </a:lnTo>
                  <a:lnTo>
                    <a:pt x="1752600" y="0"/>
                  </a:lnTo>
                  <a:lnTo>
                    <a:pt x="1800155" y="3200"/>
                  </a:lnTo>
                  <a:lnTo>
                    <a:pt x="1845768" y="12523"/>
                  </a:lnTo>
                  <a:lnTo>
                    <a:pt x="1889021" y="27551"/>
                  </a:lnTo>
                  <a:lnTo>
                    <a:pt x="1929496" y="47864"/>
                  </a:lnTo>
                  <a:lnTo>
                    <a:pt x="1966775" y="73047"/>
                  </a:lnTo>
                  <a:lnTo>
                    <a:pt x="2000440" y="102679"/>
                  </a:lnTo>
                  <a:lnTo>
                    <a:pt x="2030072" y="136344"/>
                  </a:lnTo>
                  <a:lnTo>
                    <a:pt x="2055255" y="173623"/>
                  </a:lnTo>
                  <a:lnTo>
                    <a:pt x="2075568" y="214098"/>
                  </a:lnTo>
                  <a:lnTo>
                    <a:pt x="2090596" y="257351"/>
                  </a:lnTo>
                  <a:lnTo>
                    <a:pt x="2099919" y="302964"/>
                  </a:lnTo>
                  <a:lnTo>
                    <a:pt x="2103120" y="350519"/>
                  </a:lnTo>
                  <a:lnTo>
                    <a:pt x="2103120" y="3730752"/>
                  </a:lnTo>
                  <a:lnTo>
                    <a:pt x="2099919" y="3778315"/>
                  </a:lnTo>
                  <a:lnTo>
                    <a:pt x="2090596" y="3823933"/>
                  </a:lnTo>
                  <a:lnTo>
                    <a:pt x="2075568" y="3867189"/>
                  </a:lnTo>
                  <a:lnTo>
                    <a:pt x="2055255" y="3907665"/>
                  </a:lnTo>
                  <a:lnTo>
                    <a:pt x="2030072" y="3944944"/>
                  </a:lnTo>
                  <a:lnTo>
                    <a:pt x="2000440" y="3978606"/>
                  </a:lnTo>
                  <a:lnTo>
                    <a:pt x="1966775" y="4008236"/>
                  </a:lnTo>
                  <a:lnTo>
                    <a:pt x="1929496" y="4033415"/>
                  </a:lnTo>
                  <a:lnTo>
                    <a:pt x="1889021" y="4053726"/>
                  </a:lnTo>
                  <a:lnTo>
                    <a:pt x="1845768" y="4068751"/>
                  </a:lnTo>
                  <a:lnTo>
                    <a:pt x="1800155" y="4078072"/>
                  </a:lnTo>
                  <a:lnTo>
                    <a:pt x="1752600" y="4081272"/>
                  </a:lnTo>
                  <a:lnTo>
                    <a:pt x="350520" y="4081272"/>
                  </a:lnTo>
                  <a:lnTo>
                    <a:pt x="302964" y="4078072"/>
                  </a:lnTo>
                  <a:lnTo>
                    <a:pt x="257351" y="4068751"/>
                  </a:lnTo>
                  <a:lnTo>
                    <a:pt x="214098" y="4053726"/>
                  </a:lnTo>
                  <a:lnTo>
                    <a:pt x="173623" y="4033415"/>
                  </a:lnTo>
                  <a:lnTo>
                    <a:pt x="136344" y="4008236"/>
                  </a:lnTo>
                  <a:lnTo>
                    <a:pt x="102679" y="3978606"/>
                  </a:lnTo>
                  <a:lnTo>
                    <a:pt x="73047" y="3944944"/>
                  </a:lnTo>
                  <a:lnTo>
                    <a:pt x="47864" y="3907665"/>
                  </a:lnTo>
                  <a:lnTo>
                    <a:pt x="27551" y="3867189"/>
                  </a:lnTo>
                  <a:lnTo>
                    <a:pt x="12523" y="3823933"/>
                  </a:lnTo>
                  <a:lnTo>
                    <a:pt x="3200" y="3778315"/>
                  </a:lnTo>
                  <a:lnTo>
                    <a:pt x="0" y="3730752"/>
                  </a:lnTo>
                  <a:lnTo>
                    <a:pt x="0" y="350519"/>
                  </a:lnTo>
                  <a:close/>
                </a:path>
              </a:pathLst>
            </a:custGeom>
            <a:ln w="28575">
              <a:solidFill>
                <a:srgbClr val="00AFE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6" name="object 22">
            <a:extLst>
              <a:ext uri="{FF2B5EF4-FFF2-40B4-BE49-F238E27FC236}">
                <a16:creationId xmlns:a16="http://schemas.microsoft.com/office/drawing/2014/main" id="{8009A89C-AB08-313B-AADF-E9D0D368509B}"/>
              </a:ext>
            </a:extLst>
          </p:cNvPr>
          <p:cNvSpPr/>
          <p:nvPr/>
        </p:nvSpPr>
        <p:spPr>
          <a:xfrm>
            <a:off x="4453128" y="1235963"/>
            <a:ext cx="3357879" cy="360045"/>
          </a:xfrm>
          <a:custGeom>
            <a:avLst/>
            <a:gdLst/>
            <a:ahLst/>
            <a:cxnLst/>
            <a:rect l="l" t="t" r="r" b="b"/>
            <a:pathLst>
              <a:path w="3357879" h="360044">
                <a:moveTo>
                  <a:pt x="0" y="359663"/>
                </a:moveTo>
                <a:lnTo>
                  <a:pt x="2361" y="289667"/>
                </a:lnTo>
                <a:lnTo>
                  <a:pt x="8794" y="232505"/>
                </a:lnTo>
                <a:lnTo>
                  <a:pt x="18323" y="193964"/>
                </a:lnTo>
                <a:lnTo>
                  <a:pt x="29972" y="179832"/>
                </a:lnTo>
                <a:lnTo>
                  <a:pt x="1648714" y="179832"/>
                </a:lnTo>
                <a:lnTo>
                  <a:pt x="1660362" y="165699"/>
                </a:lnTo>
                <a:lnTo>
                  <a:pt x="1669891" y="127158"/>
                </a:lnTo>
                <a:lnTo>
                  <a:pt x="1676324" y="69996"/>
                </a:lnTo>
                <a:lnTo>
                  <a:pt x="1678686" y="0"/>
                </a:lnTo>
                <a:lnTo>
                  <a:pt x="1681047" y="69996"/>
                </a:lnTo>
                <a:lnTo>
                  <a:pt x="1687480" y="127158"/>
                </a:lnTo>
                <a:lnTo>
                  <a:pt x="1697009" y="165699"/>
                </a:lnTo>
                <a:lnTo>
                  <a:pt x="1708658" y="179832"/>
                </a:lnTo>
                <a:lnTo>
                  <a:pt x="3327400" y="179832"/>
                </a:lnTo>
                <a:lnTo>
                  <a:pt x="3339048" y="193964"/>
                </a:lnTo>
                <a:lnTo>
                  <a:pt x="3348577" y="232505"/>
                </a:lnTo>
                <a:lnTo>
                  <a:pt x="3355010" y="289667"/>
                </a:lnTo>
                <a:lnTo>
                  <a:pt x="3357372" y="359663"/>
                </a:lnTo>
              </a:path>
            </a:pathLst>
          </a:custGeom>
          <a:ln w="6350">
            <a:solidFill>
              <a:srgbClr val="FF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 name="object 23">
            <a:extLst>
              <a:ext uri="{FF2B5EF4-FFF2-40B4-BE49-F238E27FC236}">
                <a16:creationId xmlns:a16="http://schemas.microsoft.com/office/drawing/2014/main" id="{0473F861-E626-FD97-C0EC-1B6C69EF7BAA}"/>
              </a:ext>
            </a:extLst>
          </p:cNvPr>
          <p:cNvSpPr/>
          <p:nvPr/>
        </p:nvSpPr>
        <p:spPr>
          <a:xfrm>
            <a:off x="7950707" y="1214627"/>
            <a:ext cx="4057015" cy="361315"/>
          </a:xfrm>
          <a:custGeom>
            <a:avLst/>
            <a:gdLst/>
            <a:ahLst/>
            <a:cxnLst/>
            <a:rect l="l" t="t" r="r" b="b"/>
            <a:pathLst>
              <a:path w="4057015" h="361315">
                <a:moveTo>
                  <a:pt x="0" y="361188"/>
                </a:moveTo>
                <a:lnTo>
                  <a:pt x="2363" y="290911"/>
                </a:lnTo>
                <a:lnTo>
                  <a:pt x="8810" y="233505"/>
                </a:lnTo>
                <a:lnTo>
                  <a:pt x="18377" y="194792"/>
                </a:lnTo>
                <a:lnTo>
                  <a:pt x="30099" y="180594"/>
                </a:lnTo>
                <a:lnTo>
                  <a:pt x="1998345" y="180594"/>
                </a:lnTo>
                <a:lnTo>
                  <a:pt x="2010066" y="166395"/>
                </a:lnTo>
                <a:lnTo>
                  <a:pt x="2019633" y="127682"/>
                </a:lnTo>
                <a:lnTo>
                  <a:pt x="2026080" y="70276"/>
                </a:lnTo>
                <a:lnTo>
                  <a:pt x="2028444" y="0"/>
                </a:lnTo>
                <a:lnTo>
                  <a:pt x="2030807" y="70276"/>
                </a:lnTo>
                <a:lnTo>
                  <a:pt x="2037254" y="127682"/>
                </a:lnTo>
                <a:lnTo>
                  <a:pt x="2046821" y="166395"/>
                </a:lnTo>
                <a:lnTo>
                  <a:pt x="2058543" y="180594"/>
                </a:lnTo>
                <a:lnTo>
                  <a:pt x="4026789" y="180594"/>
                </a:lnTo>
                <a:lnTo>
                  <a:pt x="4038510" y="194792"/>
                </a:lnTo>
                <a:lnTo>
                  <a:pt x="4048077" y="233505"/>
                </a:lnTo>
                <a:lnTo>
                  <a:pt x="4054524" y="290911"/>
                </a:lnTo>
                <a:lnTo>
                  <a:pt x="4056888" y="361188"/>
                </a:lnTo>
              </a:path>
            </a:pathLst>
          </a:custGeom>
          <a:ln w="6350">
            <a:solidFill>
              <a:srgbClr val="006FC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 name="object 24">
            <a:extLst>
              <a:ext uri="{FF2B5EF4-FFF2-40B4-BE49-F238E27FC236}">
                <a16:creationId xmlns:a16="http://schemas.microsoft.com/office/drawing/2014/main" id="{E41E1F20-EC9F-3D7D-FF45-93C10694E0AB}"/>
              </a:ext>
            </a:extLst>
          </p:cNvPr>
          <p:cNvSpPr txBox="1"/>
          <p:nvPr/>
        </p:nvSpPr>
        <p:spPr>
          <a:xfrm>
            <a:off x="9880853" y="910018"/>
            <a:ext cx="2540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BIZ UDP明朝 Medium" panose="02020500000000000000" pitchFamily="18" charset="-128"/>
                <a:ea typeface="BIZ UDP明朝 Medium" panose="02020500000000000000" pitchFamily="18" charset="-128"/>
                <a:cs typeface="游ゴシック"/>
              </a:rPr>
              <a:t>海</a:t>
            </a:r>
            <a:endParaRPr sz="1800" dirty="0">
              <a:latin typeface="BIZ UDP明朝 Medium" panose="02020500000000000000" pitchFamily="18" charset="-128"/>
              <a:ea typeface="BIZ UDP明朝 Medium" panose="02020500000000000000" pitchFamily="18" charset="-128"/>
              <a:cs typeface="游ゴシック"/>
            </a:endParaRPr>
          </a:p>
        </p:txBody>
      </p:sp>
      <p:sp>
        <p:nvSpPr>
          <p:cNvPr id="20" name="object 26">
            <a:extLst>
              <a:ext uri="{FF2B5EF4-FFF2-40B4-BE49-F238E27FC236}">
                <a16:creationId xmlns:a16="http://schemas.microsoft.com/office/drawing/2014/main" id="{2BBFDFB6-45AF-E819-D50F-44D73FF3B756}"/>
              </a:ext>
            </a:extLst>
          </p:cNvPr>
          <p:cNvSpPr txBox="1"/>
          <p:nvPr/>
        </p:nvSpPr>
        <p:spPr>
          <a:xfrm>
            <a:off x="11011916" y="954785"/>
            <a:ext cx="1189990" cy="391160"/>
          </a:xfrm>
          <a:prstGeom prst="rect">
            <a:avLst/>
          </a:prstGeom>
        </p:spPr>
        <p:txBody>
          <a:bodyPr vert="horz" wrap="square" lIns="0" tIns="12700" rIns="0" bIns="0" rtlCol="0">
            <a:spAutoFit/>
          </a:bodyPr>
          <a:lstStyle/>
          <a:p>
            <a:pPr marL="165100" marR="5080" indent="-152400">
              <a:lnSpc>
                <a:spcPct val="100000"/>
              </a:lnSpc>
              <a:spcBef>
                <a:spcPts val="100"/>
              </a:spcBef>
            </a:pPr>
            <a:r>
              <a:rPr sz="1200" spc="-10" dirty="0">
                <a:latin typeface="BIZ UDP明朝 Medium" panose="02020500000000000000" pitchFamily="18" charset="-128"/>
                <a:ea typeface="BIZ UDP明朝 Medium" panose="02020500000000000000" pitchFamily="18" charset="-128"/>
                <a:cs typeface="游ゴシック"/>
              </a:rPr>
              <a:t>※FJS-</a:t>
            </a:r>
            <a:r>
              <a:rPr sz="1200" dirty="0">
                <a:latin typeface="BIZ UDP明朝 Medium" panose="02020500000000000000" pitchFamily="18" charset="-128"/>
                <a:ea typeface="BIZ UDP明朝 Medium" panose="02020500000000000000" pitchFamily="18" charset="-128"/>
                <a:cs typeface="游ゴシック"/>
              </a:rPr>
              <a:t>1</a:t>
            </a:r>
            <a:r>
              <a:rPr sz="1200" spc="-15" dirty="0">
                <a:latin typeface="BIZ UDP明朝 Medium" panose="02020500000000000000" pitchFamily="18" charset="-128"/>
                <a:ea typeface="BIZ UDP明朝 Medium" panose="02020500000000000000" pitchFamily="18" charset="-128"/>
                <a:cs typeface="游ゴシック"/>
              </a:rPr>
              <a:t>データは</a:t>
            </a:r>
            <a:r>
              <a:rPr sz="1200" spc="-10" dirty="0">
                <a:latin typeface="BIZ UDP明朝 Medium" panose="02020500000000000000" pitchFamily="18" charset="-128"/>
                <a:ea typeface="BIZ UDP明朝 Medium" panose="02020500000000000000" pitchFamily="18" charset="-128"/>
                <a:cs typeface="游ゴシック"/>
              </a:rPr>
              <a:t>当時のロット</a:t>
            </a:r>
            <a:endParaRPr sz="1200" dirty="0">
              <a:latin typeface="BIZ UDP明朝 Medium" panose="02020500000000000000" pitchFamily="18" charset="-128"/>
              <a:ea typeface="BIZ UDP明朝 Medium" panose="02020500000000000000" pitchFamily="18" charset="-128"/>
              <a:cs typeface="游ゴシック"/>
            </a:endParaRPr>
          </a:p>
        </p:txBody>
      </p:sp>
      <p:pic>
        <p:nvPicPr>
          <p:cNvPr id="22" name="object 28">
            <a:extLst>
              <a:ext uri="{FF2B5EF4-FFF2-40B4-BE49-F238E27FC236}">
                <a16:creationId xmlns:a16="http://schemas.microsoft.com/office/drawing/2014/main" id="{A5C64F3A-CA90-FFC0-7A46-101BF1DD351C}"/>
              </a:ext>
            </a:extLst>
          </p:cNvPr>
          <p:cNvPicPr/>
          <p:nvPr/>
        </p:nvPicPr>
        <p:blipFill>
          <a:blip r:embed="rId4" cstate="print"/>
          <a:stretch>
            <a:fillRect/>
          </a:stretch>
        </p:blipFill>
        <p:spPr>
          <a:xfrm>
            <a:off x="102107" y="1697735"/>
            <a:ext cx="3201924" cy="1933956"/>
          </a:xfrm>
          <a:prstGeom prst="rect">
            <a:avLst/>
          </a:prstGeom>
        </p:spPr>
      </p:pic>
      <p:sp>
        <p:nvSpPr>
          <p:cNvPr id="23" name="object 24">
            <a:extLst>
              <a:ext uri="{FF2B5EF4-FFF2-40B4-BE49-F238E27FC236}">
                <a16:creationId xmlns:a16="http://schemas.microsoft.com/office/drawing/2014/main" id="{08AA3542-B105-61B1-373D-9BFCAE4828FB}"/>
              </a:ext>
            </a:extLst>
          </p:cNvPr>
          <p:cNvSpPr txBox="1"/>
          <p:nvPr/>
        </p:nvSpPr>
        <p:spPr>
          <a:xfrm>
            <a:off x="5846281" y="917746"/>
            <a:ext cx="571572" cy="289823"/>
          </a:xfrm>
          <a:prstGeom prst="rect">
            <a:avLst/>
          </a:prstGeom>
        </p:spPr>
        <p:txBody>
          <a:bodyPr vert="horz" wrap="square" lIns="0" tIns="12700" rIns="0" bIns="0" rtlCol="0">
            <a:spAutoFit/>
          </a:bodyPr>
          <a:lstStyle/>
          <a:p>
            <a:pPr marL="12700">
              <a:lnSpc>
                <a:spcPct val="100000"/>
              </a:lnSpc>
              <a:spcBef>
                <a:spcPts val="100"/>
              </a:spcBef>
            </a:pPr>
            <a:r>
              <a:rPr lang="ja-JP" altLang="en-US" sz="1800" dirty="0">
                <a:latin typeface="BIZ UDP明朝 Medium" panose="02020500000000000000" pitchFamily="18" charset="-128"/>
                <a:ea typeface="BIZ UDP明朝 Medium" panose="02020500000000000000" pitchFamily="18" charset="-128"/>
                <a:cs typeface="游ゴシック"/>
              </a:rPr>
              <a:t>高地</a:t>
            </a:r>
            <a:endParaRPr sz="1800" dirty="0">
              <a:latin typeface="BIZ UDP明朝 Medium" panose="02020500000000000000" pitchFamily="18" charset="-128"/>
              <a:ea typeface="BIZ UDP明朝 Medium" panose="02020500000000000000" pitchFamily="18" charset="-128"/>
              <a:cs typeface="游ゴシック"/>
            </a:endParaRPr>
          </a:p>
        </p:txBody>
      </p:sp>
      <p:sp>
        <p:nvSpPr>
          <p:cNvPr id="24" name="object 14">
            <a:extLst>
              <a:ext uri="{FF2B5EF4-FFF2-40B4-BE49-F238E27FC236}">
                <a16:creationId xmlns:a16="http://schemas.microsoft.com/office/drawing/2014/main" id="{FBDC6548-78B8-9FA4-10E4-7EE2D49617F7}"/>
              </a:ext>
            </a:extLst>
          </p:cNvPr>
          <p:cNvSpPr txBox="1"/>
          <p:nvPr/>
        </p:nvSpPr>
        <p:spPr>
          <a:xfrm>
            <a:off x="4830193" y="1455562"/>
            <a:ext cx="285115"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BIZ UDP明朝 Medium" panose="02020500000000000000" pitchFamily="18" charset="-128"/>
                <a:ea typeface="BIZ UDP明朝 Medium" panose="02020500000000000000" pitchFamily="18" charset="-128"/>
                <a:cs typeface="游ゴシック"/>
              </a:rPr>
              <a:t>#1</a:t>
            </a:r>
            <a:endParaRPr sz="1400" dirty="0">
              <a:latin typeface="BIZ UDP明朝 Medium" panose="02020500000000000000" pitchFamily="18" charset="-128"/>
              <a:ea typeface="BIZ UDP明朝 Medium" panose="02020500000000000000" pitchFamily="18" charset="-128"/>
              <a:cs typeface="游ゴシック"/>
            </a:endParaRPr>
          </a:p>
        </p:txBody>
      </p:sp>
      <p:sp>
        <p:nvSpPr>
          <p:cNvPr id="25" name="object 15">
            <a:extLst>
              <a:ext uri="{FF2B5EF4-FFF2-40B4-BE49-F238E27FC236}">
                <a16:creationId xmlns:a16="http://schemas.microsoft.com/office/drawing/2014/main" id="{C657B2C0-8448-3146-B4CA-E0F85F6E3272}"/>
              </a:ext>
            </a:extLst>
          </p:cNvPr>
          <p:cNvSpPr txBox="1"/>
          <p:nvPr/>
        </p:nvSpPr>
        <p:spPr>
          <a:xfrm>
            <a:off x="5884166" y="1455562"/>
            <a:ext cx="285115"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BIZ UDP明朝 Medium" panose="02020500000000000000" pitchFamily="18" charset="-128"/>
                <a:ea typeface="BIZ UDP明朝 Medium" panose="02020500000000000000" pitchFamily="18" charset="-128"/>
                <a:cs typeface="游ゴシック"/>
              </a:rPr>
              <a:t>#1</a:t>
            </a:r>
            <a:endParaRPr sz="1400" dirty="0">
              <a:latin typeface="BIZ UDP明朝 Medium" panose="02020500000000000000" pitchFamily="18" charset="-128"/>
              <a:ea typeface="BIZ UDP明朝 Medium" panose="02020500000000000000" pitchFamily="18" charset="-128"/>
              <a:cs typeface="游ゴシック"/>
            </a:endParaRPr>
          </a:p>
        </p:txBody>
      </p:sp>
      <p:sp>
        <p:nvSpPr>
          <p:cNvPr id="26" name="object 16">
            <a:extLst>
              <a:ext uri="{FF2B5EF4-FFF2-40B4-BE49-F238E27FC236}">
                <a16:creationId xmlns:a16="http://schemas.microsoft.com/office/drawing/2014/main" id="{742D035B-EC73-6E03-9262-B5F11B75D278}"/>
              </a:ext>
            </a:extLst>
          </p:cNvPr>
          <p:cNvSpPr txBox="1"/>
          <p:nvPr/>
        </p:nvSpPr>
        <p:spPr>
          <a:xfrm>
            <a:off x="6937884" y="1455562"/>
            <a:ext cx="285115"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BIZ UDP明朝 Medium" panose="02020500000000000000" pitchFamily="18" charset="-128"/>
                <a:ea typeface="BIZ UDP明朝 Medium" panose="02020500000000000000" pitchFamily="18" charset="-128"/>
                <a:cs typeface="游ゴシック"/>
              </a:rPr>
              <a:t>#2</a:t>
            </a:r>
            <a:endParaRPr sz="1400" dirty="0">
              <a:latin typeface="BIZ UDP明朝 Medium" panose="02020500000000000000" pitchFamily="18" charset="-128"/>
              <a:ea typeface="BIZ UDP明朝 Medium" panose="02020500000000000000" pitchFamily="18" charset="-128"/>
              <a:cs typeface="游ゴシック"/>
            </a:endParaRPr>
          </a:p>
        </p:txBody>
      </p:sp>
      <p:pic>
        <p:nvPicPr>
          <p:cNvPr id="7170" name="Picture 2" descr="月の砂」だけで月面インフラの建設目指す、水を使わず建材を製造 ...">
            <a:extLst>
              <a:ext uri="{FF2B5EF4-FFF2-40B4-BE49-F238E27FC236}">
                <a16:creationId xmlns:a16="http://schemas.microsoft.com/office/drawing/2014/main" id="{D7166F33-8A5D-10B4-B030-C1942B2BB7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07" y="3727069"/>
            <a:ext cx="3169413" cy="2377060"/>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CA70AAE9-22F6-4217-524C-060A32430846}"/>
              </a:ext>
            </a:extLst>
          </p:cNvPr>
          <p:cNvSpPr txBox="1"/>
          <p:nvPr/>
        </p:nvSpPr>
        <p:spPr>
          <a:xfrm>
            <a:off x="0" y="-6189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擬似「月の砂」の組成</a:t>
            </a:r>
          </a:p>
        </p:txBody>
      </p:sp>
    </p:spTree>
    <p:extLst>
      <p:ext uri="{BB962C8B-B14F-4D97-AF65-F5344CB8AC3E}">
        <p14:creationId xmlns:p14="http://schemas.microsoft.com/office/powerpoint/2010/main" val="1155754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2542E-4269-BD83-CE1D-B8CBB37FC532}"/>
            </a:ext>
          </a:extLst>
        </p:cNvPr>
        <p:cNvGrpSpPr/>
        <p:nvPr/>
      </p:nvGrpSpPr>
      <p:grpSpPr>
        <a:xfrm>
          <a:off x="0" y="0"/>
          <a:ext cx="0" cy="0"/>
          <a:chOff x="0" y="0"/>
          <a:chExt cx="0" cy="0"/>
        </a:xfrm>
      </p:grpSpPr>
      <p:sp>
        <p:nvSpPr>
          <p:cNvPr id="27" name="テキスト ボックス 26">
            <a:extLst>
              <a:ext uri="{FF2B5EF4-FFF2-40B4-BE49-F238E27FC236}">
                <a16:creationId xmlns:a16="http://schemas.microsoft.com/office/drawing/2014/main" id="{2D15A4B2-C573-004E-7EB9-8D97EBB5C1BC}"/>
              </a:ext>
            </a:extLst>
          </p:cNvPr>
          <p:cNvSpPr txBox="1"/>
          <p:nvPr/>
        </p:nvSpPr>
        <p:spPr>
          <a:xfrm>
            <a:off x="0" y="-6189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月面掘削</a:t>
            </a:r>
          </a:p>
        </p:txBody>
      </p:sp>
      <p:grpSp>
        <p:nvGrpSpPr>
          <p:cNvPr id="29" name="object 11">
            <a:extLst>
              <a:ext uri="{FF2B5EF4-FFF2-40B4-BE49-F238E27FC236}">
                <a16:creationId xmlns:a16="http://schemas.microsoft.com/office/drawing/2014/main" id="{E1451286-CA85-0147-20FD-E43768292D99}"/>
              </a:ext>
            </a:extLst>
          </p:cNvPr>
          <p:cNvGrpSpPr/>
          <p:nvPr/>
        </p:nvGrpSpPr>
        <p:grpSpPr>
          <a:xfrm>
            <a:off x="501208" y="997711"/>
            <a:ext cx="5412740" cy="4189095"/>
            <a:chOff x="501208" y="997711"/>
            <a:chExt cx="5412740" cy="4189095"/>
          </a:xfrm>
        </p:grpSpPr>
        <p:pic>
          <p:nvPicPr>
            <p:cNvPr id="30" name="object 12">
              <a:extLst>
                <a:ext uri="{FF2B5EF4-FFF2-40B4-BE49-F238E27FC236}">
                  <a16:creationId xmlns:a16="http://schemas.microsoft.com/office/drawing/2014/main" id="{2AD08DA0-8695-F914-0A1C-4BA2B07DBBF4}"/>
                </a:ext>
              </a:extLst>
            </p:cNvPr>
            <p:cNvPicPr/>
            <p:nvPr/>
          </p:nvPicPr>
          <p:blipFill>
            <a:blip r:embed="rId2" cstate="print"/>
            <a:stretch>
              <a:fillRect/>
            </a:stretch>
          </p:blipFill>
          <p:spPr>
            <a:xfrm>
              <a:off x="501208" y="2547027"/>
              <a:ext cx="2580507" cy="1140903"/>
            </a:xfrm>
            <a:prstGeom prst="rect">
              <a:avLst/>
            </a:prstGeom>
          </p:spPr>
        </p:pic>
        <p:pic>
          <p:nvPicPr>
            <p:cNvPr id="31" name="object 13">
              <a:extLst>
                <a:ext uri="{FF2B5EF4-FFF2-40B4-BE49-F238E27FC236}">
                  <a16:creationId xmlns:a16="http://schemas.microsoft.com/office/drawing/2014/main" id="{F93725B9-F8CA-D4EA-654E-E223CDFC8AE0}"/>
                </a:ext>
              </a:extLst>
            </p:cNvPr>
            <p:cNvPicPr/>
            <p:nvPr/>
          </p:nvPicPr>
          <p:blipFill>
            <a:blip r:embed="rId3" cstate="print"/>
            <a:stretch>
              <a:fillRect/>
            </a:stretch>
          </p:blipFill>
          <p:spPr>
            <a:xfrm>
              <a:off x="3124200" y="1010411"/>
              <a:ext cx="2776728" cy="2083307"/>
            </a:xfrm>
            <a:prstGeom prst="rect">
              <a:avLst/>
            </a:prstGeom>
          </p:spPr>
        </p:pic>
        <p:sp>
          <p:nvSpPr>
            <p:cNvPr id="32" name="object 14">
              <a:extLst>
                <a:ext uri="{FF2B5EF4-FFF2-40B4-BE49-F238E27FC236}">
                  <a16:creationId xmlns:a16="http://schemas.microsoft.com/office/drawing/2014/main" id="{960FBF47-0C79-4391-3A72-134F618950C3}"/>
                </a:ext>
              </a:extLst>
            </p:cNvPr>
            <p:cNvSpPr/>
            <p:nvPr/>
          </p:nvSpPr>
          <p:spPr>
            <a:xfrm>
              <a:off x="3117850" y="1004061"/>
              <a:ext cx="2789555" cy="2096135"/>
            </a:xfrm>
            <a:custGeom>
              <a:avLst/>
              <a:gdLst/>
              <a:ahLst/>
              <a:cxnLst/>
              <a:rect l="l" t="t" r="r" b="b"/>
              <a:pathLst>
                <a:path w="2789554" h="2096135">
                  <a:moveTo>
                    <a:pt x="0" y="2096007"/>
                  </a:moveTo>
                  <a:lnTo>
                    <a:pt x="2789428" y="2096007"/>
                  </a:lnTo>
                  <a:lnTo>
                    <a:pt x="2789428" y="0"/>
                  </a:lnTo>
                  <a:lnTo>
                    <a:pt x="0" y="0"/>
                  </a:lnTo>
                  <a:lnTo>
                    <a:pt x="0" y="2096007"/>
                  </a:lnTo>
                  <a:close/>
                </a:path>
              </a:pathLst>
            </a:custGeom>
            <a:ln w="12700">
              <a:solidFill>
                <a:srgbClr val="FFFB79"/>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33" name="object 15">
              <a:extLst>
                <a:ext uri="{FF2B5EF4-FFF2-40B4-BE49-F238E27FC236}">
                  <a16:creationId xmlns:a16="http://schemas.microsoft.com/office/drawing/2014/main" id="{CD490354-69B4-F783-4748-1FC4453262B3}"/>
                </a:ext>
              </a:extLst>
            </p:cNvPr>
            <p:cNvPicPr/>
            <p:nvPr/>
          </p:nvPicPr>
          <p:blipFill>
            <a:blip r:embed="rId4" cstate="print"/>
            <a:stretch>
              <a:fillRect/>
            </a:stretch>
          </p:blipFill>
          <p:spPr>
            <a:xfrm>
              <a:off x="3127247" y="3093719"/>
              <a:ext cx="2773679" cy="2080259"/>
            </a:xfrm>
            <a:prstGeom prst="rect">
              <a:avLst/>
            </a:prstGeom>
          </p:spPr>
        </p:pic>
        <p:sp>
          <p:nvSpPr>
            <p:cNvPr id="34" name="object 16">
              <a:extLst>
                <a:ext uri="{FF2B5EF4-FFF2-40B4-BE49-F238E27FC236}">
                  <a16:creationId xmlns:a16="http://schemas.microsoft.com/office/drawing/2014/main" id="{5D697EB9-24B4-0C23-11A6-C7A2D61C882A}"/>
                </a:ext>
              </a:extLst>
            </p:cNvPr>
            <p:cNvSpPr/>
            <p:nvPr/>
          </p:nvSpPr>
          <p:spPr>
            <a:xfrm>
              <a:off x="3120897" y="3087369"/>
              <a:ext cx="2786380" cy="2092960"/>
            </a:xfrm>
            <a:custGeom>
              <a:avLst/>
              <a:gdLst/>
              <a:ahLst/>
              <a:cxnLst/>
              <a:rect l="l" t="t" r="r" b="b"/>
              <a:pathLst>
                <a:path w="2786379" h="2092960">
                  <a:moveTo>
                    <a:pt x="0" y="2092959"/>
                  </a:moveTo>
                  <a:lnTo>
                    <a:pt x="2786379" y="2092959"/>
                  </a:lnTo>
                  <a:lnTo>
                    <a:pt x="2786379" y="0"/>
                  </a:lnTo>
                  <a:lnTo>
                    <a:pt x="0" y="0"/>
                  </a:lnTo>
                  <a:lnTo>
                    <a:pt x="0" y="2092959"/>
                  </a:lnTo>
                  <a:close/>
                </a:path>
              </a:pathLst>
            </a:custGeom>
            <a:ln w="12699">
              <a:solidFill>
                <a:srgbClr val="FFFB79"/>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35" name="object 17">
            <a:extLst>
              <a:ext uri="{FF2B5EF4-FFF2-40B4-BE49-F238E27FC236}">
                <a16:creationId xmlns:a16="http://schemas.microsoft.com/office/drawing/2014/main" id="{FDD198C6-FF5B-1372-8CED-3B5CDD589EBD}"/>
              </a:ext>
            </a:extLst>
          </p:cNvPr>
          <p:cNvSpPr txBox="1"/>
          <p:nvPr/>
        </p:nvSpPr>
        <p:spPr>
          <a:xfrm>
            <a:off x="4631435" y="1051560"/>
            <a:ext cx="1593978" cy="238527"/>
          </a:xfrm>
          <a:prstGeom prst="rect">
            <a:avLst/>
          </a:prstGeom>
          <a:solidFill>
            <a:srgbClr val="005392"/>
          </a:solidFill>
        </p:spPr>
        <p:txBody>
          <a:bodyPr vert="horz" wrap="square" lIns="0" tIns="22860" rIns="0" bIns="0" rtlCol="0">
            <a:spAutoFit/>
          </a:bodyPr>
          <a:lstStyle/>
          <a:p>
            <a:pPr marL="35560">
              <a:lnSpc>
                <a:spcPct val="100000"/>
              </a:lnSpc>
              <a:spcBef>
                <a:spcPts val="180"/>
              </a:spcBef>
            </a:pPr>
            <a:r>
              <a:rPr sz="1400" dirty="0">
                <a:solidFill>
                  <a:srgbClr val="D5D5D5"/>
                </a:solidFill>
                <a:latin typeface="BIZ UDP明朝 Medium" panose="02020500000000000000" pitchFamily="18" charset="-128"/>
                <a:ea typeface="BIZ UDP明朝 Medium" panose="02020500000000000000" pitchFamily="18" charset="-128"/>
                <a:cs typeface="游ゴシック"/>
              </a:rPr>
              <a:t>Bulk</a:t>
            </a:r>
            <a:r>
              <a:rPr sz="1400" spc="-40" dirty="0">
                <a:solidFill>
                  <a:srgbClr val="D5D5D5"/>
                </a:solidFill>
                <a:latin typeface="BIZ UDP明朝 Medium" panose="02020500000000000000" pitchFamily="18" charset="-128"/>
                <a:ea typeface="BIZ UDP明朝 Medium" panose="02020500000000000000" pitchFamily="18" charset="-128"/>
                <a:cs typeface="游ゴシック"/>
              </a:rPr>
              <a:t> </a:t>
            </a:r>
            <a:r>
              <a:rPr sz="1400" dirty="0">
                <a:solidFill>
                  <a:srgbClr val="D5D5D5"/>
                </a:solidFill>
                <a:latin typeface="BIZ UDP明朝 Medium" panose="02020500000000000000" pitchFamily="18" charset="-128"/>
                <a:ea typeface="BIZ UDP明朝 Medium" panose="02020500000000000000" pitchFamily="18" charset="-128"/>
                <a:cs typeface="游ゴシック"/>
              </a:rPr>
              <a:t>density</a:t>
            </a:r>
            <a:r>
              <a:rPr sz="1400" spc="-45" dirty="0">
                <a:solidFill>
                  <a:srgbClr val="D5D5D5"/>
                </a:solidFill>
                <a:latin typeface="BIZ UDP明朝 Medium" panose="02020500000000000000" pitchFamily="18" charset="-128"/>
                <a:ea typeface="BIZ UDP明朝 Medium" panose="02020500000000000000" pitchFamily="18" charset="-128"/>
                <a:cs typeface="游ゴシック"/>
              </a:rPr>
              <a:t> </a:t>
            </a:r>
            <a:r>
              <a:rPr sz="1400" spc="-25" dirty="0">
                <a:solidFill>
                  <a:srgbClr val="D5D5D5"/>
                </a:solidFill>
                <a:latin typeface="BIZ UDP明朝 Medium" panose="02020500000000000000" pitchFamily="18" charset="-128"/>
                <a:ea typeface="BIZ UDP明朝 Medium" panose="02020500000000000000" pitchFamily="18" charset="-128"/>
                <a:cs typeface="游ゴシック"/>
              </a:rPr>
              <a:t>1.7</a:t>
            </a:r>
            <a:endParaRPr sz="1400" dirty="0">
              <a:latin typeface="BIZ UDP明朝 Medium" panose="02020500000000000000" pitchFamily="18" charset="-128"/>
              <a:ea typeface="BIZ UDP明朝 Medium" panose="02020500000000000000" pitchFamily="18" charset="-128"/>
              <a:cs typeface="游ゴシック"/>
            </a:endParaRPr>
          </a:p>
        </p:txBody>
      </p:sp>
      <p:sp>
        <p:nvSpPr>
          <p:cNvPr id="36" name="object 18">
            <a:extLst>
              <a:ext uri="{FF2B5EF4-FFF2-40B4-BE49-F238E27FC236}">
                <a16:creationId xmlns:a16="http://schemas.microsoft.com/office/drawing/2014/main" id="{E34EBED4-1F69-0552-2E69-B77FAC9D5DC6}"/>
              </a:ext>
            </a:extLst>
          </p:cNvPr>
          <p:cNvSpPr txBox="1"/>
          <p:nvPr/>
        </p:nvSpPr>
        <p:spPr>
          <a:xfrm>
            <a:off x="4632197" y="3157727"/>
            <a:ext cx="1652528" cy="237886"/>
          </a:xfrm>
          <a:prstGeom prst="rect">
            <a:avLst/>
          </a:prstGeom>
          <a:solidFill>
            <a:srgbClr val="005392"/>
          </a:solidFill>
        </p:spPr>
        <p:txBody>
          <a:bodyPr vert="horz" wrap="square" lIns="0" tIns="22225" rIns="0" bIns="0" rtlCol="0">
            <a:spAutoFit/>
          </a:bodyPr>
          <a:lstStyle/>
          <a:p>
            <a:pPr marL="37465">
              <a:lnSpc>
                <a:spcPct val="100000"/>
              </a:lnSpc>
              <a:spcBef>
                <a:spcPts val="175"/>
              </a:spcBef>
            </a:pPr>
            <a:r>
              <a:rPr sz="1400" dirty="0">
                <a:solidFill>
                  <a:srgbClr val="D5D5D5"/>
                </a:solidFill>
                <a:latin typeface="BIZ UDP明朝 Medium" panose="02020500000000000000" pitchFamily="18" charset="-128"/>
                <a:ea typeface="BIZ UDP明朝 Medium" panose="02020500000000000000" pitchFamily="18" charset="-128"/>
                <a:cs typeface="游ゴシック"/>
              </a:rPr>
              <a:t>Bulk</a:t>
            </a:r>
            <a:r>
              <a:rPr sz="1400" spc="-30" dirty="0">
                <a:solidFill>
                  <a:srgbClr val="D5D5D5"/>
                </a:solidFill>
                <a:latin typeface="BIZ UDP明朝 Medium" panose="02020500000000000000" pitchFamily="18" charset="-128"/>
                <a:ea typeface="BIZ UDP明朝 Medium" panose="02020500000000000000" pitchFamily="18" charset="-128"/>
                <a:cs typeface="游ゴシック"/>
              </a:rPr>
              <a:t> </a:t>
            </a:r>
            <a:r>
              <a:rPr sz="1400" dirty="0">
                <a:solidFill>
                  <a:srgbClr val="D5D5D5"/>
                </a:solidFill>
                <a:latin typeface="BIZ UDP明朝 Medium" panose="02020500000000000000" pitchFamily="18" charset="-128"/>
                <a:ea typeface="BIZ UDP明朝 Medium" panose="02020500000000000000" pitchFamily="18" charset="-128"/>
                <a:cs typeface="游ゴシック"/>
              </a:rPr>
              <a:t>density</a:t>
            </a:r>
            <a:r>
              <a:rPr sz="1400" spc="-40" dirty="0">
                <a:solidFill>
                  <a:srgbClr val="D5D5D5"/>
                </a:solidFill>
                <a:latin typeface="BIZ UDP明朝 Medium" panose="02020500000000000000" pitchFamily="18" charset="-128"/>
                <a:ea typeface="BIZ UDP明朝 Medium" panose="02020500000000000000" pitchFamily="18" charset="-128"/>
                <a:cs typeface="游ゴシック"/>
              </a:rPr>
              <a:t> </a:t>
            </a:r>
            <a:r>
              <a:rPr sz="1400" spc="-25" dirty="0">
                <a:solidFill>
                  <a:srgbClr val="D5D5D5"/>
                </a:solidFill>
                <a:latin typeface="BIZ UDP明朝 Medium" panose="02020500000000000000" pitchFamily="18" charset="-128"/>
                <a:ea typeface="BIZ UDP明朝 Medium" panose="02020500000000000000" pitchFamily="18" charset="-128"/>
                <a:cs typeface="游ゴシック"/>
              </a:rPr>
              <a:t>2.0</a:t>
            </a:r>
            <a:endParaRPr sz="1400" dirty="0">
              <a:latin typeface="BIZ UDP明朝 Medium" panose="02020500000000000000" pitchFamily="18" charset="-128"/>
              <a:ea typeface="BIZ UDP明朝 Medium" panose="02020500000000000000" pitchFamily="18" charset="-128"/>
              <a:cs typeface="游ゴシック"/>
            </a:endParaRPr>
          </a:p>
        </p:txBody>
      </p:sp>
      <p:grpSp>
        <p:nvGrpSpPr>
          <p:cNvPr id="37" name="object 19">
            <a:extLst>
              <a:ext uri="{FF2B5EF4-FFF2-40B4-BE49-F238E27FC236}">
                <a16:creationId xmlns:a16="http://schemas.microsoft.com/office/drawing/2014/main" id="{75619602-B44C-57F0-5211-5D2E1700556B}"/>
              </a:ext>
            </a:extLst>
          </p:cNvPr>
          <p:cNvGrpSpPr/>
          <p:nvPr/>
        </p:nvGrpSpPr>
        <p:grpSpPr>
          <a:xfrm>
            <a:off x="131063" y="1013460"/>
            <a:ext cx="4540250" cy="5503545"/>
            <a:chOff x="131063" y="1013460"/>
            <a:chExt cx="4540250" cy="5503545"/>
          </a:xfrm>
        </p:grpSpPr>
        <p:pic>
          <p:nvPicPr>
            <p:cNvPr id="38" name="object 20">
              <a:extLst>
                <a:ext uri="{FF2B5EF4-FFF2-40B4-BE49-F238E27FC236}">
                  <a16:creationId xmlns:a16="http://schemas.microsoft.com/office/drawing/2014/main" id="{1E4F3980-CBAC-0691-A77B-C3DEC2540022}"/>
                </a:ext>
              </a:extLst>
            </p:cNvPr>
            <p:cNvPicPr/>
            <p:nvPr/>
          </p:nvPicPr>
          <p:blipFill>
            <a:blip r:embed="rId5" cstate="print"/>
            <a:stretch>
              <a:fillRect/>
            </a:stretch>
          </p:blipFill>
          <p:spPr>
            <a:xfrm>
              <a:off x="530352" y="1013460"/>
              <a:ext cx="2237232" cy="1627632"/>
            </a:xfrm>
            <a:prstGeom prst="rect">
              <a:avLst/>
            </a:prstGeom>
          </p:spPr>
        </p:pic>
        <p:sp>
          <p:nvSpPr>
            <p:cNvPr id="39" name="object 21">
              <a:extLst>
                <a:ext uri="{FF2B5EF4-FFF2-40B4-BE49-F238E27FC236}">
                  <a16:creationId xmlns:a16="http://schemas.microsoft.com/office/drawing/2014/main" id="{B1AD6203-E47A-723A-C3CF-A13E6EB7BD2D}"/>
                </a:ext>
              </a:extLst>
            </p:cNvPr>
            <p:cNvSpPr/>
            <p:nvPr/>
          </p:nvSpPr>
          <p:spPr>
            <a:xfrm>
              <a:off x="3865625" y="2067306"/>
              <a:ext cx="792480" cy="3083560"/>
            </a:xfrm>
            <a:custGeom>
              <a:avLst/>
              <a:gdLst/>
              <a:ahLst/>
              <a:cxnLst/>
              <a:rect l="l" t="t" r="r" b="b"/>
              <a:pathLst>
                <a:path w="792479" h="3083560">
                  <a:moveTo>
                    <a:pt x="604774" y="26797"/>
                  </a:moveTo>
                  <a:lnTo>
                    <a:pt x="643509" y="5969"/>
                  </a:lnTo>
                  <a:lnTo>
                    <a:pt x="685164" y="0"/>
                  </a:lnTo>
                  <a:lnTo>
                    <a:pt x="735838" y="5969"/>
                  </a:lnTo>
                  <a:lnTo>
                    <a:pt x="774573" y="26797"/>
                  </a:lnTo>
                  <a:lnTo>
                    <a:pt x="792479" y="59436"/>
                  </a:lnTo>
                  <a:lnTo>
                    <a:pt x="789559" y="121920"/>
                  </a:lnTo>
                  <a:lnTo>
                    <a:pt x="768603" y="190246"/>
                  </a:lnTo>
                  <a:lnTo>
                    <a:pt x="768603" y="228981"/>
                  </a:lnTo>
                  <a:lnTo>
                    <a:pt x="777621" y="261620"/>
                  </a:lnTo>
                  <a:lnTo>
                    <a:pt x="780541" y="336042"/>
                  </a:lnTo>
                  <a:lnTo>
                    <a:pt x="756665" y="374650"/>
                  </a:lnTo>
                  <a:lnTo>
                    <a:pt x="729869" y="442976"/>
                  </a:lnTo>
                  <a:lnTo>
                    <a:pt x="685164" y="493522"/>
                  </a:lnTo>
                  <a:lnTo>
                    <a:pt x="649477" y="550037"/>
                  </a:lnTo>
                  <a:lnTo>
                    <a:pt x="577976" y="597662"/>
                  </a:lnTo>
                  <a:lnTo>
                    <a:pt x="539241" y="627380"/>
                  </a:lnTo>
                  <a:lnTo>
                    <a:pt x="452882" y="695706"/>
                  </a:lnTo>
                  <a:lnTo>
                    <a:pt x="414147" y="725424"/>
                  </a:lnTo>
                  <a:lnTo>
                    <a:pt x="384301" y="787908"/>
                  </a:lnTo>
                  <a:lnTo>
                    <a:pt x="160909" y="758190"/>
                  </a:lnTo>
                  <a:lnTo>
                    <a:pt x="148971" y="704723"/>
                  </a:lnTo>
                  <a:lnTo>
                    <a:pt x="131063" y="677926"/>
                  </a:lnTo>
                  <a:lnTo>
                    <a:pt x="154939" y="615442"/>
                  </a:lnTo>
                  <a:lnTo>
                    <a:pt x="154939" y="585724"/>
                  </a:lnTo>
                  <a:lnTo>
                    <a:pt x="131063" y="541147"/>
                  </a:lnTo>
                  <a:lnTo>
                    <a:pt x="133985" y="508381"/>
                  </a:lnTo>
                  <a:lnTo>
                    <a:pt x="151891" y="440055"/>
                  </a:lnTo>
                  <a:lnTo>
                    <a:pt x="157861" y="377571"/>
                  </a:lnTo>
                  <a:lnTo>
                    <a:pt x="184658" y="330073"/>
                  </a:lnTo>
                  <a:lnTo>
                    <a:pt x="211454" y="282448"/>
                  </a:lnTo>
                  <a:lnTo>
                    <a:pt x="235331" y="249809"/>
                  </a:lnTo>
                  <a:lnTo>
                    <a:pt x="268097" y="237871"/>
                  </a:lnTo>
                  <a:lnTo>
                    <a:pt x="297941" y="220091"/>
                  </a:lnTo>
                  <a:lnTo>
                    <a:pt x="330708" y="178435"/>
                  </a:lnTo>
                  <a:lnTo>
                    <a:pt x="339598" y="160528"/>
                  </a:lnTo>
                </a:path>
                <a:path w="792479" h="3083560">
                  <a:moveTo>
                    <a:pt x="560070" y="2320417"/>
                  </a:moveTo>
                  <a:lnTo>
                    <a:pt x="583946" y="2308479"/>
                  </a:lnTo>
                  <a:lnTo>
                    <a:pt x="622681" y="2293620"/>
                  </a:lnTo>
                  <a:lnTo>
                    <a:pt x="643509" y="2314448"/>
                  </a:lnTo>
                  <a:lnTo>
                    <a:pt x="700151" y="2341245"/>
                  </a:lnTo>
                  <a:lnTo>
                    <a:pt x="726948" y="2344293"/>
                  </a:lnTo>
                  <a:lnTo>
                    <a:pt x="720978" y="2383028"/>
                  </a:lnTo>
                  <a:lnTo>
                    <a:pt x="697102" y="2397887"/>
                  </a:lnTo>
                  <a:lnTo>
                    <a:pt x="673353" y="2457450"/>
                  </a:lnTo>
                  <a:lnTo>
                    <a:pt x="649477" y="2508123"/>
                  </a:lnTo>
                  <a:lnTo>
                    <a:pt x="616712" y="2555748"/>
                  </a:lnTo>
                  <a:lnTo>
                    <a:pt x="592836" y="2609342"/>
                  </a:lnTo>
                  <a:lnTo>
                    <a:pt x="554101" y="2630297"/>
                  </a:lnTo>
                  <a:lnTo>
                    <a:pt x="533273" y="2680843"/>
                  </a:lnTo>
                  <a:lnTo>
                    <a:pt x="491616" y="2710688"/>
                  </a:lnTo>
                  <a:lnTo>
                    <a:pt x="470788" y="2752344"/>
                  </a:lnTo>
                  <a:lnTo>
                    <a:pt x="440944" y="2794127"/>
                  </a:lnTo>
                  <a:lnTo>
                    <a:pt x="426085" y="2838704"/>
                  </a:lnTo>
                  <a:lnTo>
                    <a:pt x="399161" y="2850642"/>
                  </a:lnTo>
                  <a:lnTo>
                    <a:pt x="378333" y="2886456"/>
                  </a:lnTo>
                  <a:lnTo>
                    <a:pt x="318770" y="2948940"/>
                  </a:lnTo>
                  <a:lnTo>
                    <a:pt x="294894" y="2984754"/>
                  </a:lnTo>
                  <a:lnTo>
                    <a:pt x="274065" y="2996692"/>
                  </a:lnTo>
                  <a:lnTo>
                    <a:pt x="253237" y="3041396"/>
                  </a:lnTo>
                  <a:lnTo>
                    <a:pt x="205612" y="3083052"/>
                  </a:lnTo>
                  <a:lnTo>
                    <a:pt x="0" y="3035427"/>
                  </a:lnTo>
                  <a:lnTo>
                    <a:pt x="26797" y="2981833"/>
                  </a:lnTo>
                  <a:lnTo>
                    <a:pt x="44703" y="2963926"/>
                  </a:lnTo>
                  <a:lnTo>
                    <a:pt x="65532" y="2913253"/>
                  </a:lnTo>
                  <a:lnTo>
                    <a:pt x="116204" y="2865628"/>
                  </a:lnTo>
                  <a:lnTo>
                    <a:pt x="128143" y="2835783"/>
                  </a:lnTo>
                  <a:lnTo>
                    <a:pt x="160909" y="2782189"/>
                  </a:lnTo>
                  <a:lnTo>
                    <a:pt x="187706" y="2725547"/>
                  </a:lnTo>
                  <a:lnTo>
                    <a:pt x="211582" y="2665984"/>
                  </a:lnTo>
                  <a:lnTo>
                    <a:pt x="241300" y="2633218"/>
                  </a:lnTo>
                  <a:lnTo>
                    <a:pt x="286003" y="2588514"/>
                  </a:lnTo>
                  <a:lnTo>
                    <a:pt x="318770" y="2555748"/>
                  </a:lnTo>
                </a:path>
              </a:pathLst>
            </a:custGeom>
            <a:ln w="25400">
              <a:solidFill>
                <a:srgbClr val="FFC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40" name="object 22">
              <a:extLst>
                <a:ext uri="{FF2B5EF4-FFF2-40B4-BE49-F238E27FC236}">
                  <a16:creationId xmlns:a16="http://schemas.microsoft.com/office/drawing/2014/main" id="{F5543201-16A6-5DF3-29BE-A11500EE2286}"/>
                </a:ext>
              </a:extLst>
            </p:cNvPr>
            <p:cNvPicPr/>
            <p:nvPr/>
          </p:nvPicPr>
          <p:blipFill>
            <a:blip r:embed="rId6" cstate="print"/>
            <a:stretch>
              <a:fillRect/>
            </a:stretch>
          </p:blipFill>
          <p:spPr>
            <a:xfrm>
              <a:off x="150875" y="4128516"/>
              <a:ext cx="1455420" cy="1164336"/>
            </a:xfrm>
            <a:prstGeom prst="rect">
              <a:avLst/>
            </a:prstGeom>
          </p:spPr>
        </p:pic>
        <p:pic>
          <p:nvPicPr>
            <p:cNvPr id="41" name="object 23">
              <a:extLst>
                <a:ext uri="{FF2B5EF4-FFF2-40B4-BE49-F238E27FC236}">
                  <a16:creationId xmlns:a16="http://schemas.microsoft.com/office/drawing/2014/main" id="{AEE7821E-E020-0ED0-3B82-8F6517084560}"/>
                </a:ext>
              </a:extLst>
            </p:cNvPr>
            <p:cNvPicPr/>
            <p:nvPr/>
          </p:nvPicPr>
          <p:blipFill>
            <a:blip r:embed="rId7" cstate="print"/>
            <a:stretch>
              <a:fillRect/>
            </a:stretch>
          </p:blipFill>
          <p:spPr>
            <a:xfrm>
              <a:off x="1641347" y="4119372"/>
              <a:ext cx="1450848" cy="1159764"/>
            </a:xfrm>
            <a:prstGeom prst="rect">
              <a:avLst/>
            </a:prstGeom>
          </p:spPr>
        </p:pic>
        <p:pic>
          <p:nvPicPr>
            <p:cNvPr id="42" name="object 24">
              <a:extLst>
                <a:ext uri="{FF2B5EF4-FFF2-40B4-BE49-F238E27FC236}">
                  <a16:creationId xmlns:a16="http://schemas.microsoft.com/office/drawing/2014/main" id="{260B073B-B85E-EF76-A65C-D90DDDC1D25E}"/>
                </a:ext>
              </a:extLst>
            </p:cNvPr>
            <p:cNvPicPr/>
            <p:nvPr/>
          </p:nvPicPr>
          <p:blipFill>
            <a:blip r:embed="rId8" cstate="print"/>
            <a:stretch>
              <a:fillRect/>
            </a:stretch>
          </p:blipFill>
          <p:spPr>
            <a:xfrm>
              <a:off x="131063" y="5355336"/>
              <a:ext cx="1450848" cy="1161288"/>
            </a:xfrm>
            <a:prstGeom prst="rect">
              <a:avLst/>
            </a:prstGeom>
          </p:spPr>
        </p:pic>
      </p:grpSp>
      <p:sp>
        <p:nvSpPr>
          <p:cNvPr id="43" name="object 25">
            <a:extLst>
              <a:ext uri="{FF2B5EF4-FFF2-40B4-BE49-F238E27FC236}">
                <a16:creationId xmlns:a16="http://schemas.microsoft.com/office/drawing/2014/main" id="{F316C29D-C69E-6A6D-3A55-84247C4BBAFA}"/>
              </a:ext>
            </a:extLst>
          </p:cNvPr>
          <p:cNvSpPr txBox="1"/>
          <p:nvPr/>
        </p:nvSpPr>
        <p:spPr>
          <a:xfrm>
            <a:off x="10519664" y="333197"/>
            <a:ext cx="1560195" cy="240029"/>
          </a:xfrm>
          <a:prstGeom prst="rect">
            <a:avLst/>
          </a:prstGeom>
        </p:spPr>
        <p:txBody>
          <a:bodyPr vert="horz" wrap="square" lIns="0" tIns="13335" rIns="0" bIns="0" rtlCol="0">
            <a:spAutoFit/>
          </a:bodyPr>
          <a:lstStyle/>
          <a:p>
            <a:pPr marL="299085" indent="-286385">
              <a:lnSpc>
                <a:spcPct val="100000"/>
              </a:lnSpc>
              <a:spcBef>
                <a:spcPts val="105"/>
              </a:spcBef>
              <a:buFont typeface="Arial"/>
              <a:buChar char="•"/>
              <a:tabLst>
                <a:tab pos="299085" algn="l"/>
              </a:tabLst>
            </a:pPr>
            <a:r>
              <a:rPr sz="1400" spc="-20" dirty="0">
                <a:solidFill>
                  <a:srgbClr val="FFFFFF"/>
                </a:solidFill>
                <a:latin typeface="游ゴシック"/>
                <a:cs typeface="游ゴシック"/>
              </a:rPr>
              <a:t>掘削・資源採集</a:t>
            </a:r>
            <a:endParaRPr sz="1400">
              <a:latin typeface="游ゴシック"/>
              <a:cs typeface="游ゴシック"/>
            </a:endParaRPr>
          </a:p>
        </p:txBody>
      </p:sp>
      <p:sp>
        <p:nvSpPr>
          <p:cNvPr id="44" name="object 26">
            <a:extLst>
              <a:ext uri="{FF2B5EF4-FFF2-40B4-BE49-F238E27FC236}">
                <a16:creationId xmlns:a16="http://schemas.microsoft.com/office/drawing/2014/main" id="{7A7D5CD8-F809-F757-F295-1966D1303EFD}"/>
              </a:ext>
            </a:extLst>
          </p:cNvPr>
          <p:cNvSpPr txBox="1"/>
          <p:nvPr/>
        </p:nvSpPr>
        <p:spPr>
          <a:xfrm>
            <a:off x="1714750" y="5544728"/>
            <a:ext cx="4186176" cy="848360"/>
          </a:xfrm>
          <a:prstGeom prst="rect">
            <a:avLst/>
          </a:prstGeom>
        </p:spPr>
        <p:txBody>
          <a:bodyPr vert="horz" wrap="square" lIns="0" tIns="12700" rIns="0" bIns="0" rtlCol="0">
            <a:spAutoFit/>
          </a:bodyPr>
          <a:lstStyle/>
          <a:p>
            <a:pPr marL="299085" marR="5080" indent="-287020">
              <a:lnSpc>
                <a:spcPct val="100000"/>
              </a:lnSpc>
              <a:spcBef>
                <a:spcPts val="100"/>
              </a:spcBef>
              <a:buFont typeface="Arial"/>
              <a:buChar char="•"/>
              <a:tabLst>
                <a:tab pos="299085" algn="l"/>
              </a:tabLst>
            </a:pPr>
            <a:r>
              <a:rPr sz="1800" spc="-5" dirty="0">
                <a:latin typeface="BIZ UDP明朝 Medium" panose="02020500000000000000" pitchFamily="18" charset="-128"/>
                <a:ea typeface="BIZ UDP明朝 Medium" panose="02020500000000000000" pitchFamily="18" charset="-128"/>
                <a:cs typeface="游ゴシック"/>
              </a:rPr>
              <a:t>レゴリスの密度により掘削構の形</a:t>
            </a:r>
            <a:r>
              <a:rPr sz="1800" spc="-10" dirty="0">
                <a:latin typeface="BIZ UDP明朝 Medium" panose="02020500000000000000" pitchFamily="18" charset="-128"/>
                <a:ea typeface="BIZ UDP明朝 Medium" panose="02020500000000000000" pitchFamily="18" charset="-128"/>
                <a:cs typeface="游ゴシック"/>
              </a:rPr>
              <a:t>状が変わる</a:t>
            </a:r>
            <a:endParaRPr sz="1800" dirty="0">
              <a:latin typeface="BIZ UDP明朝 Medium" panose="02020500000000000000" pitchFamily="18" charset="-128"/>
              <a:ea typeface="BIZ UDP明朝 Medium" panose="02020500000000000000" pitchFamily="18" charset="-128"/>
              <a:cs typeface="游ゴシック"/>
            </a:endParaRPr>
          </a:p>
          <a:p>
            <a:pPr marL="299085" indent="-286385">
              <a:lnSpc>
                <a:spcPct val="100000"/>
              </a:lnSpc>
              <a:buFont typeface="Arial"/>
              <a:buChar char="•"/>
              <a:tabLst>
                <a:tab pos="299085" algn="l"/>
              </a:tabLst>
            </a:pPr>
            <a:r>
              <a:rPr sz="1800" spc="-5" dirty="0">
                <a:latin typeface="BIZ UDP明朝 Medium" panose="02020500000000000000" pitchFamily="18" charset="-128"/>
                <a:ea typeface="BIZ UDP明朝 Medium" panose="02020500000000000000" pitchFamily="18" charset="-128"/>
                <a:cs typeface="游ゴシック"/>
              </a:rPr>
              <a:t>ロボット側が受ける反力も変わる</a:t>
            </a:r>
            <a:endParaRPr sz="1800" dirty="0">
              <a:latin typeface="BIZ UDP明朝 Medium" panose="02020500000000000000" pitchFamily="18" charset="-128"/>
              <a:ea typeface="BIZ UDP明朝 Medium" panose="02020500000000000000" pitchFamily="18" charset="-128"/>
              <a:cs typeface="游ゴシック"/>
            </a:endParaRPr>
          </a:p>
        </p:txBody>
      </p:sp>
      <p:grpSp>
        <p:nvGrpSpPr>
          <p:cNvPr id="45" name="object 27">
            <a:extLst>
              <a:ext uri="{FF2B5EF4-FFF2-40B4-BE49-F238E27FC236}">
                <a16:creationId xmlns:a16="http://schemas.microsoft.com/office/drawing/2014/main" id="{0BA1A49C-3AEE-96E0-5E4A-14165324FAAB}"/>
              </a:ext>
            </a:extLst>
          </p:cNvPr>
          <p:cNvGrpSpPr/>
          <p:nvPr/>
        </p:nvGrpSpPr>
        <p:grpSpPr>
          <a:xfrm>
            <a:off x="86868" y="807719"/>
            <a:ext cx="1431290" cy="387350"/>
            <a:chOff x="86868" y="807719"/>
            <a:chExt cx="1431290" cy="387350"/>
          </a:xfrm>
        </p:grpSpPr>
        <p:sp>
          <p:nvSpPr>
            <p:cNvPr id="47" name="object 29">
              <a:extLst>
                <a:ext uri="{FF2B5EF4-FFF2-40B4-BE49-F238E27FC236}">
                  <a16:creationId xmlns:a16="http://schemas.microsoft.com/office/drawing/2014/main" id="{70BF1C2F-CF90-678B-EA90-2BCC62D87DE4}"/>
                </a:ext>
              </a:extLst>
            </p:cNvPr>
            <p:cNvSpPr/>
            <p:nvPr/>
          </p:nvSpPr>
          <p:spPr>
            <a:xfrm>
              <a:off x="86868" y="807719"/>
              <a:ext cx="1431290" cy="387350"/>
            </a:xfrm>
            <a:custGeom>
              <a:avLst/>
              <a:gdLst/>
              <a:ahLst/>
              <a:cxnLst/>
              <a:rect l="l" t="t" r="r" b="b"/>
              <a:pathLst>
                <a:path w="1431290" h="387350">
                  <a:moveTo>
                    <a:pt x="1366520" y="0"/>
                  </a:moveTo>
                  <a:lnTo>
                    <a:pt x="64516" y="0"/>
                  </a:lnTo>
                  <a:lnTo>
                    <a:pt x="39403" y="5062"/>
                  </a:lnTo>
                  <a:lnTo>
                    <a:pt x="18896" y="18875"/>
                  </a:lnTo>
                  <a:lnTo>
                    <a:pt x="5069" y="39379"/>
                  </a:lnTo>
                  <a:lnTo>
                    <a:pt x="0" y="64515"/>
                  </a:lnTo>
                  <a:lnTo>
                    <a:pt x="0" y="322579"/>
                  </a:lnTo>
                  <a:lnTo>
                    <a:pt x="5069" y="347716"/>
                  </a:lnTo>
                  <a:lnTo>
                    <a:pt x="18896" y="368220"/>
                  </a:lnTo>
                  <a:lnTo>
                    <a:pt x="39403" y="382033"/>
                  </a:lnTo>
                  <a:lnTo>
                    <a:pt x="64516" y="387095"/>
                  </a:lnTo>
                  <a:lnTo>
                    <a:pt x="1366520" y="387095"/>
                  </a:lnTo>
                  <a:lnTo>
                    <a:pt x="1391656" y="382033"/>
                  </a:lnTo>
                  <a:lnTo>
                    <a:pt x="1412160" y="368220"/>
                  </a:lnTo>
                  <a:lnTo>
                    <a:pt x="1425973" y="347716"/>
                  </a:lnTo>
                  <a:lnTo>
                    <a:pt x="1431036" y="322579"/>
                  </a:lnTo>
                  <a:lnTo>
                    <a:pt x="1431036" y="64515"/>
                  </a:lnTo>
                  <a:lnTo>
                    <a:pt x="1425973" y="39379"/>
                  </a:lnTo>
                  <a:lnTo>
                    <a:pt x="1412160" y="18875"/>
                  </a:lnTo>
                  <a:lnTo>
                    <a:pt x="1391656" y="5062"/>
                  </a:lnTo>
                  <a:lnTo>
                    <a:pt x="1366520"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8" name="object 30">
              <a:extLst>
                <a:ext uri="{FF2B5EF4-FFF2-40B4-BE49-F238E27FC236}">
                  <a16:creationId xmlns:a16="http://schemas.microsoft.com/office/drawing/2014/main" id="{E248EFB6-EC69-A22B-00B5-15195BF806F8}"/>
                </a:ext>
              </a:extLst>
            </p:cNvPr>
            <p:cNvSpPr/>
            <p:nvPr/>
          </p:nvSpPr>
          <p:spPr>
            <a:xfrm>
              <a:off x="86868" y="807719"/>
              <a:ext cx="1431290" cy="387350"/>
            </a:xfrm>
            <a:custGeom>
              <a:avLst/>
              <a:gdLst/>
              <a:ahLst/>
              <a:cxnLst/>
              <a:rect l="l" t="t" r="r" b="b"/>
              <a:pathLst>
                <a:path w="1431290" h="387350">
                  <a:moveTo>
                    <a:pt x="0" y="64515"/>
                  </a:moveTo>
                  <a:lnTo>
                    <a:pt x="5069" y="39379"/>
                  </a:lnTo>
                  <a:lnTo>
                    <a:pt x="18896" y="18875"/>
                  </a:lnTo>
                  <a:lnTo>
                    <a:pt x="39403" y="5062"/>
                  </a:lnTo>
                  <a:lnTo>
                    <a:pt x="64516" y="0"/>
                  </a:lnTo>
                  <a:lnTo>
                    <a:pt x="1366520" y="0"/>
                  </a:lnTo>
                  <a:lnTo>
                    <a:pt x="1391656" y="5062"/>
                  </a:lnTo>
                  <a:lnTo>
                    <a:pt x="1412160" y="18875"/>
                  </a:lnTo>
                  <a:lnTo>
                    <a:pt x="1425973" y="39379"/>
                  </a:lnTo>
                  <a:lnTo>
                    <a:pt x="1431036" y="64515"/>
                  </a:lnTo>
                  <a:lnTo>
                    <a:pt x="1431036" y="322579"/>
                  </a:lnTo>
                  <a:lnTo>
                    <a:pt x="1425973" y="347716"/>
                  </a:lnTo>
                  <a:lnTo>
                    <a:pt x="1412160" y="368220"/>
                  </a:lnTo>
                  <a:lnTo>
                    <a:pt x="1391656" y="382033"/>
                  </a:lnTo>
                  <a:lnTo>
                    <a:pt x="1366520" y="387095"/>
                  </a:lnTo>
                  <a:lnTo>
                    <a:pt x="64516" y="387095"/>
                  </a:lnTo>
                  <a:lnTo>
                    <a:pt x="39403" y="382033"/>
                  </a:lnTo>
                  <a:lnTo>
                    <a:pt x="18896" y="368220"/>
                  </a:lnTo>
                  <a:lnTo>
                    <a:pt x="5069" y="347716"/>
                  </a:lnTo>
                  <a:lnTo>
                    <a:pt x="0" y="322579"/>
                  </a:lnTo>
                  <a:lnTo>
                    <a:pt x="0" y="64515"/>
                  </a:lnTo>
                  <a:close/>
                </a:path>
              </a:pathLst>
            </a:custGeom>
            <a:ln w="12700">
              <a:solidFill>
                <a:srgbClr val="4471C4"/>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49" name="object 31">
            <a:extLst>
              <a:ext uri="{FF2B5EF4-FFF2-40B4-BE49-F238E27FC236}">
                <a16:creationId xmlns:a16="http://schemas.microsoft.com/office/drawing/2014/main" id="{46CE902D-F6BA-F369-A065-338D84532C1F}"/>
              </a:ext>
            </a:extLst>
          </p:cNvPr>
          <p:cNvSpPr txBox="1"/>
          <p:nvPr/>
        </p:nvSpPr>
        <p:spPr>
          <a:xfrm>
            <a:off x="217424" y="832815"/>
            <a:ext cx="1168400" cy="300355"/>
          </a:xfrm>
          <a:prstGeom prst="rect">
            <a:avLst/>
          </a:prstGeom>
        </p:spPr>
        <p:txBody>
          <a:bodyPr vert="horz" wrap="square" lIns="0" tIns="12700" rIns="0" bIns="0" rtlCol="0">
            <a:spAutoFit/>
          </a:bodyPr>
          <a:lstStyle/>
          <a:p>
            <a:pPr marL="12700">
              <a:lnSpc>
                <a:spcPct val="100000"/>
              </a:lnSpc>
              <a:spcBef>
                <a:spcPts val="100"/>
              </a:spcBef>
            </a:pPr>
            <a:r>
              <a:rPr sz="1800" spc="-20" dirty="0">
                <a:latin typeface="BIZ UDP明朝 Medium" panose="02020500000000000000" pitchFamily="18" charset="-128"/>
                <a:ea typeface="BIZ UDP明朝 Medium" panose="02020500000000000000" pitchFamily="18" charset="-128"/>
                <a:cs typeface="游ゴシック"/>
              </a:rPr>
              <a:t>バックホウ</a:t>
            </a:r>
            <a:endParaRPr sz="1800">
              <a:latin typeface="BIZ UDP明朝 Medium" panose="02020500000000000000" pitchFamily="18" charset="-128"/>
              <a:ea typeface="BIZ UDP明朝 Medium" panose="02020500000000000000" pitchFamily="18" charset="-128"/>
              <a:cs typeface="游ゴシック"/>
            </a:endParaRPr>
          </a:p>
        </p:txBody>
      </p:sp>
      <p:grpSp>
        <p:nvGrpSpPr>
          <p:cNvPr id="50" name="object 32">
            <a:extLst>
              <a:ext uri="{FF2B5EF4-FFF2-40B4-BE49-F238E27FC236}">
                <a16:creationId xmlns:a16="http://schemas.microsoft.com/office/drawing/2014/main" id="{D0629671-6394-399A-2881-7A56EEC8AC3B}"/>
              </a:ext>
            </a:extLst>
          </p:cNvPr>
          <p:cNvGrpSpPr/>
          <p:nvPr/>
        </p:nvGrpSpPr>
        <p:grpSpPr>
          <a:xfrm>
            <a:off x="6411214" y="821182"/>
            <a:ext cx="5734050" cy="5864860"/>
            <a:chOff x="6411214" y="821182"/>
            <a:chExt cx="5734050" cy="5864860"/>
          </a:xfrm>
        </p:grpSpPr>
        <p:pic>
          <p:nvPicPr>
            <p:cNvPr id="51" name="object 33">
              <a:extLst>
                <a:ext uri="{FF2B5EF4-FFF2-40B4-BE49-F238E27FC236}">
                  <a16:creationId xmlns:a16="http://schemas.microsoft.com/office/drawing/2014/main" id="{81754B8A-768E-A30D-C0E9-CF5FE592850D}"/>
                </a:ext>
              </a:extLst>
            </p:cNvPr>
            <p:cNvPicPr/>
            <p:nvPr/>
          </p:nvPicPr>
          <p:blipFill>
            <a:blip r:embed="rId9" cstate="print"/>
            <a:stretch>
              <a:fillRect/>
            </a:stretch>
          </p:blipFill>
          <p:spPr>
            <a:xfrm>
              <a:off x="9040368" y="1072896"/>
              <a:ext cx="2589276" cy="1941576"/>
            </a:xfrm>
            <a:prstGeom prst="rect">
              <a:avLst/>
            </a:prstGeom>
          </p:spPr>
        </p:pic>
        <p:sp>
          <p:nvSpPr>
            <p:cNvPr id="52" name="object 34">
              <a:extLst>
                <a:ext uri="{FF2B5EF4-FFF2-40B4-BE49-F238E27FC236}">
                  <a16:creationId xmlns:a16="http://schemas.microsoft.com/office/drawing/2014/main" id="{E68F03E8-82B2-B92A-95AD-4AE55C4A1D4C}"/>
                </a:ext>
              </a:extLst>
            </p:cNvPr>
            <p:cNvSpPr/>
            <p:nvPr/>
          </p:nvSpPr>
          <p:spPr>
            <a:xfrm>
              <a:off x="9027668" y="1060196"/>
              <a:ext cx="2614930" cy="1967230"/>
            </a:xfrm>
            <a:custGeom>
              <a:avLst/>
              <a:gdLst/>
              <a:ahLst/>
              <a:cxnLst/>
              <a:rect l="l" t="t" r="r" b="b"/>
              <a:pathLst>
                <a:path w="2614929" h="1967230">
                  <a:moveTo>
                    <a:pt x="0" y="1966976"/>
                  </a:moveTo>
                  <a:lnTo>
                    <a:pt x="2614676" y="1966976"/>
                  </a:lnTo>
                  <a:lnTo>
                    <a:pt x="2614676" y="0"/>
                  </a:lnTo>
                  <a:lnTo>
                    <a:pt x="0" y="0"/>
                  </a:lnTo>
                  <a:lnTo>
                    <a:pt x="0" y="1966976"/>
                  </a:lnTo>
                  <a:close/>
                </a:path>
              </a:pathLst>
            </a:custGeom>
            <a:ln w="25400">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53" name="object 35">
              <a:extLst>
                <a:ext uri="{FF2B5EF4-FFF2-40B4-BE49-F238E27FC236}">
                  <a16:creationId xmlns:a16="http://schemas.microsoft.com/office/drawing/2014/main" id="{0B0DB474-C9F7-7EBC-2D38-0D0520531E59}"/>
                </a:ext>
              </a:extLst>
            </p:cNvPr>
            <p:cNvPicPr/>
            <p:nvPr/>
          </p:nvPicPr>
          <p:blipFill>
            <a:blip r:embed="rId10" cstate="print"/>
            <a:stretch>
              <a:fillRect/>
            </a:stretch>
          </p:blipFill>
          <p:spPr>
            <a:xfrm>
              <a:off x="6748272" y="1010412"/>
              <a:ext cx="1740407" cy="2321052"/>
            </a:xfrm>
            <a:prstGeom prst="rect">
              <a:avLst/>
            </a:prstGeom>
          </p:spPr>
        </p:pic>
        <p:sp>
          <p:nvSpPr>
            <p:cNvPr id="54" name="object 36">
              <a:extLst>
                <a:ext uri="{FF2B5EF4-FFF2-40B4-BE49-F238E27FC236}">
                  <a16:creationId xmlns:a16="http://schemas.microsoft.com/office/drawing/2014/main" id="{57876312-892D-D60B-9B93-30F3CA5A1644}"/>
                </a:ext>
              </a:extLst>
            </p:cNvPr>
            <p:cNvSpPr/>
            <p:nvPr/>
          </p:nvSpPr>
          <p:spPr>
            <a:xfrm>
              <a:off x="6735572" y="997712"/>
              <a:ext cx="1765935" cy="2346960"/>
            </a:xfrm>
            <a:custGeom>
              <a:avLst/>
              <a:gdLst/>
              <a:ahLst/>
              <a:cxnLst/>
              <a:rect l="l" t="t" r="r" b="b"/>
              <a:pathLst>
                <a:path w="1765934" h="2346960">
                  <a:moveTo>
                    <a:pt x="0" y="2346452"/>
                  </a:moveTo>
                  <a:lnTo>
                    <a:pt x="1765807" y="2346452"/>
                  </a:lnTo>
                  <a:lnTo>
                    <a:pt x="1765807" y="0"/>
                  </a:lnTo>
                  <a:lnTo>
                    <a:pt x="0" y="0"/>
                  </a:lnTo>
                  <a:lnTo>
                    <a:pt x="0" y="2346452"/>
                  </a:lnTo>
                  <a:close/>
                </a:path>
              </a:pathLst>
            </a:custGeom>
            <a:ln w="25400">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5" name="object 37">
              <a:extLst>
                <a:ext uri="{FF2B5EF4-FFF2-40B4-BE49-F238E27FC236}">
                  <a16:creationId xmlns:a16="http://schemas.microsoft.com/office/drawing/2014/main" id="{785A04FF-7A37-471B-6C08-7197076ABC7D}"/>
                </a:ext>
              </a:extLst>
            </p:cNvPr>
            <p:cNvSpPr/>
            <p:nvPr/>
          </p:nvSpPr>
          <p:spPr>
            <a:xfrm>
              <a:off x="6417564" y="827532"/>
              <a:ext cx="5721350" cy="5852160"/>
            </a:xfrm>
            <a:custGeom>
              <a:avLst/>
              <a:gdLst/>
              <a:ahLst/>
              <a:cxnLst/>
              <a:rect l="l" t="t" r="r" b="b"/>
              <a:pathLst>
                <a:path w="5721350" h="5852159">
                  <a:moveTo>
                    <a:pt x="0" y="251332"/>
                  </a:moveTo>
                  <a:lnTo>
                    <a:pt x="4049" y="206154"/>
                  </a:lnTo>
                  <a:lnTo>
                    <a:pt x="15723" y="163633"/>
                  </a:lnTo>
                  <a:lnTo>
                    <a:pt x="34313" y="124478"/>
                  </a:lnTo>
                  <a:lnTo>
                    <a:pt x="59109" y="89400"/>
                  </a:lnTo>
                  <a:lnTo>
                    <a:pt x="89400" y="59109"/>
                  </a:lnTo>
                  <a:lnTo>
                    <a:pt x="124478" y="34313"/>
                  </a:lnTo>
                  <a:lnTo>
                    <a:pt x="163633" y="15723"/>
                  </a:lnTo>
                  <a:lnTo>
                    <a:pt x="206154" y="4049"/>
                  </a:lnTo>
                  <a:lnTo>
                    <a:pt x="251333" y="0"/>
                  </a:lnTo>
                  <a:lnTo>
                    <a:pt x="5469763" y="0"/>
                  </a:lnTo>
                  <a:lnTo>
                    <a:pt x="5514941" y="4049"/>
                  </a:lnTo>
                  <a:lnTo>
                    <a:pt x="5557462" y="15723"/>
                  </a:lnTo>
                  <a:lnTo>
                    <a:pt x="5596617" y="34313"/>
                  </a:lnTo>
                  <a:lnTo>
                    <a:pt x="5631695" y="59109"/>
                  </a:lnTo>
                  <a:lnTo>
                    <a:pt x="5661986" y="89400"/>
                  </a:lnTo>
                  <a:lnTo>
                    <a:pt x="5686782" y="124478"/>
                  </a:lnTo>
                  <a:lnTo>
                    <a:pt x="5705372" y="163633"/>
                  </a:lnTo>
                  <a:lnTo>
                    <a:pt x="5717046" y="206154"/>
                  </a:lnTo>
                  <a:lnTo>
                    <a:pt x="5721095" y="251332"/>
                  </a:lnTo>
                  <a:lnTo>
                    <a:pt x="5721095" y="5600827"/>
                  </a:lnTo>
                  <a:lnTo>
                    <a:pt x="5717046" y="5646005"/>
                  </a:lnTo>
                  <a:lnTo>
                    <a:pt x="5705372" y="5688526"/>
                  </a:lnTo>
                  <a:lnTo>
                    <a:pt x="5686782" y="5727681"/>
                  </a:lnTo>
                  <a:lnTo>
                    <a:pt x="5661986" y="5762759"/>
                  </a:lnTo>
                  <a:lnTo>
                    <a:pt x="5631695" y="5793050"/>
                  </a:lnTo>
                  <a:lnTo>
                    <a:pt x="5596617" y="5817846"/>
                  </a:lnTo>
                  <a:lnTo>
                    <a:pt x="5557462" y="5836436"/>
                  </a:lnTo>
                  <a:lnTo>
                    <a:pt x="5514941" y="5848110"/>
                  </a:lnTo>
                  <a:lnTo>
                    <a:pt x="5469763" y="5852159"/>
                  </a:lnTo>
                  <a:lnTo>
                    <a:pt x="251333" y="5852159"/>
                  </a:lnTo>
                  <a:lnTo>
                    <a:pt x="206154" y="5848110"/>
                  </a:lnTo>
                  <a:lnTo>
                    <a:pt x="163633" y="5836436"/>
                  </a:lnTo>
                  <a:lnTo>
                    <a:pt x="124478" y="5817846"/>
                  </a:lnTo>
                  <a:lnTo>
                    <a:pt x="89400" y="5793050"/>
                  </a:lnTo>
                  <a:lnTo>
                    <a:pt x="59109" y="5762759"/>
                  </a:lnTo>
                  <a:lnTo>
                    <a:pt x="34313" y="5727681"/>
                  </a:lnTo>
                  <a:lnTo>
                    <a:pt x="15723" y="5688526"/>
                  </a:lnTo>
                  <a:lnTo>
                    <a:pt x="4049" y="5646005"/>
                  </a:lnTo>
                  <a:lnTo>
                    <a:pt x="0" y="5600827"/>
                  </a:lnTo>
                  <a:lnTo>
                    <a:pt x="0" y="251332"/>
                  </a:lnTo>
                  <a:close/>
                </a:path>
              </a:pathLst>
            </a:custGeom>
            <a:ln w="12700">
              <a:solidFill>
                <a:srgbClr val="2E528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56" name="object 38">
            <a:extLst>
              <a:ext uri="{FF2B5EF4-FFF2-40B4-BE49-F238E27FC236}">
                <a16:creationId xmlns:a16="http://schemas.microsoft.com/office/drawing/2014/main" id="{EABC4C85-DBD7-365E-543D-408CB67C30C1}"/>
              </a:ext>
            </a:extLst>
          </p:cNvPr>
          <p:cNvSpPr txBox="1"/>
          <p:nvPr/>
        </p:nvSpPr>
        <p:spPr>
          <a:xfrm>
            <a:off x="6880986" y="3374517"/>
            <a:ext cx="13970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BIZ UDP明朝 Medium" panose="02020500000000000000" pitchFamily="18" charset="-128"/>
                <a:ea typeface="BIZ UDP明朝 Medium" panose="02020500000000000000" pitchFamily="18" charset="-128"/>
                <a:cs typeface="游ゴシック"/>
              </a:rPr>
              <a:t>真空チャンバ</a:t>
            </a:r>
            <a:endParaRPr sz="1800">
              <a:latin typeface="BIZ UDP明朝 Medium" panose="02020500000000000000" pitchFamily="18" charset="-128"/>
              <a:ea typeface="BIZ UDP明朝 Medium" panose="02020500000000000000" pitchFamily="18" charset="-128"/>
              <a:cs typeface="游ゴシック"/>
            </a:endParaRPr>
          </a:p>
        </p:txBody>
      </p:sp>
      <p:sp>
        <p:nvSpPr>
          <p:cNvPr id="57" name="object 39">
            <a:extLst>
              <a:ext uri="{FF2B5EF4-FFF2-40B4-BE49-F238E27FC236}">
                <a16:creationId xmlns:a16="http://schemas.microsoft.com/office/drawing/2014/main" id="{42AAFFDB-4289-259A-7219-25213B91E74C}"/>
              </a:ext>
            </a:extLst>
          </p:cNvPr>
          <p:cNvSpPr txBox="1"/>
          <p:nvPr/>
        </p:nvSpPr>
        <p:spPr>
          <a:xfrm>
            <a:off x="9126473" y="3070986"/>
            <a:ext cx="23114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BIZ UDP明朝 Medium" panose="02020500000000000000" pitchFamily="18" charset="-128"/>
                <a:ea typeface="BIZ UDP明朝 Medium" panose="02020500000000000000" pitchFamily="18" charset="-128"/>
                <a:cs typeface="游ゴシック"/>
              </a:rPr>
              <a:t>チャンバ内部とドリル</a:t>
            </a:r>
            <a:endParaRPr sz="1800">
              <a:latin typeface="BIZ UDP明朝 Medium" panose="02020500000000000000" pitchFamily="18" charset="-128"/>
              <a:ea typeface="BIZ UDP明朝 Medium" panose="02020500000000000000" pitchFamily="18" charset="-128"/>
              <a:cs typeface="游ゴシック"/>
            </a:endParaRPr>
          </a:p>
        </p:txBody>
      </p:sp>
      <p:grpSp>
        <p:nvGrpSpPr>
          <p:cNvPr id="58" name="object 40">
            <a:extLst>
              <a:ext uri="{FF2B5EF4-FFF2-40B4-BE49-F238E27FC236}">
                <a16:creationId xmlns:a16="http://schemas.microsoft.com/office/drawing/2014/main" id="{D777288D-65A6-1CDB-27CA-618C96D9922C}"/>
              </a:ext>
            </a:extLst>
          </p:cNvPr>
          <p:cNvGrpSpPr/>
          <p:nvPr/>
        </p:nvGrpSpPr>
        <p:grpSpPr>
          <a:xfrm>
            <a:off x="6674104" y="3488944"/>
            <a:ext cx="5237480" cy="2221230"/>
            <a:chOff x="6674104" y="3488944"/>
            <a:chExt cx="5237480" cy="2221230"/>
          </a:xfrm>
        </p:grpSpPr>
        <p:pic>
          <p:nvPicPr>
            <p:cNvPr id="59" name="object 41">
              <a:extLst>
                <a:ext uri="{FF2B5EF4-FFF2-40B4-BE49-F238E27FC236}">
                  <a16:creationId xmlns:a16="http://schemas.microsoft.com/office/drawing/2014/main" id="{2CE3A434-3677-185E-B43D-6DB2BAFCC338}"/>
                </a:ext>
              </a:extLst>
            </p:cNvPr>
            <p:cNvPicPr/>
            <p:nvPr/>
          </p:nvPicPr>
          <p:blipFill>
            <a:blip r:embed="rId11" cstate="print"/>
            <a:stretch>
              <a:fillRect/>
            </a:stretch>
          </p:blipFill>
          <p:spPr>
            <a:xfrm>
              <a:off x="6699504" y="3869436"/>
              <a:ext cx="1953768" cy="1466088"/>
            </a:xfrm>
            <a:prstGeom prst="rect">
              <a:avLst/>
            </a:prstGeom>
          </p:spPr>
        </p:pic>
        <p:sp>
          <p:nvSpPr>
            <p:cNvPr id="60" name="object 42">
              <a:extLst>
                <a:ext uri="{FF2B5EF4-FFF2-40B4-BE49-F238E27FC236}">
                  <a16:creationId xmlns:a16="http://schemas.microsoft.com/office/drawing/2014/main" id="{D2542228-FA41-14BF-B88B-D2F0CD2272B0}"/>
                </a:ext>
              </a:extLst>
            </p:cNvPr>
            <p:cNvSpPr/>
            <p:nvPr/>
          </p:nvSpPr>
          <p:spPr>
            <a:xfrm>
              <a:off x="6686804" y="3856736"/>
              <a:ext cx="1979295" cy="1491615"/>
            </a:xfrm>
            <a:custGeom>
              <a:avLst/>
              <a:gdLst/>
              <a:ahLst/>
              <a:cxnLst/>
              <a:rect l="l" t="t" r="r" b="b"/>
              <a:pathLst>
                <a:path w="1979295" h="1491614">
                  <a:moveTo>
                    <a:pt x="0" y="1491488"/>
                  </a:moveTo>
                  <a:lnTo>
                    <a:pt x="1979168" y="1491488"/>
                  </a:lnTo>
                  <a:lnTo>
                    <a:pt x="1979168" y="0"/>
                  </a:lnTo>
                  <a:lnTo>
                    <a:pt x="0" y="0"/>
                  </a:lnTo>
                  <a:lnTo>
                    <a:pt x="0" y="1491488"/>
                  </a:lnTo>
                  <a:close/>
                </a:path>
              </a:pathLst>
            </a:custGeom>
            <a:ln w="25400">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61" name="object 43">
              <a:extLst>
                <a:ext uri="{FF2B5EF4-FFF2-40B4-BE49-F238E27FC236}">
                  <a16:creationId xmlns:a16="http://schemas.microsoft.com/office/drawing/2014/main" id="{2B7C4071-FD1F-C1C7-DA21-70A9E1811AB7}"/>
                </a:ext>
              </a:extLst>
            </p:cNvPr>
            <p:cNvPicPr/>
            <p:nvPr/>
          </p:nvPicPr>
          <p:blipFill>
            <a:blip r:embed="rId12" cstate="print"/>
            <a:stretch>
              <a:fillRect/>
            </a:stretch>
          </p:blipFill>
          <p:spPr>
            <a:xfrm>
              <a:off x="8993124" y="3514344"/>
              <a:ext cx="2892552" cy="2170175"/>
            </a:xfrm>
            <a:prstGeom prst="rect">
              <a:avLst/>
            </a:prstGeom>
          </p:spPr>
        </p:pic>
        <p:sp>
          <p:nvSpPr>
            <p:cNvPr id="62" name="object 44">
              <a:extLst>
                <a:ext uri="{FF2B5EF4-FFF2-40B4-BE49-F238E27FC236}">
                  <a16:creationId xmlns:a16="http://schemas.microsoft.com/office/drawing/2014/main" id="{3B49590F-DFA2-7D89-BF49-054B036B6CEC}"/>
                </a:ext>
              </a:extLst>
            </p:cNvPr>
            <p:cNvSpPr/>
            <p:nvPr/>
          </p:nvSpPr>
          <p:spPr>
            <a:xfrm>
              <a:off x="8980424" y="3501644"/>
              <a:ext cx="2918460" cy="2195830"/>
            </a:xfrm>
            <a:custGeom>
              <a:avLst/>
              <a:gdLst/>
              <a:ahLst/>
              <a:cxnLst/>
              <a:rect l="l" t="t" r="r" b="b"/>
              <a:pathLst>
                <a:path w="2918459" h="2195829">
                  <a:moveTo>
                    <a:pt x="0" y="2195575"/>
                  </a:moveTo>
                  <a:lnTo>
                    <a:pt x="2917952" y="2195575"/>
                  </a:lnTo>
                  <a:lnTo>
                    <a:pt x="2917952" y="0"/>
                  </a:lnTo>
                  <a:lnTo>
                    <a:pt x="0" y="0"/>
                  </a:lnTo>
                  <a:lnTo>
                    <a:pt x="0" y="2195575"/>
                  </a:lnTo>
                  <a:close/>
                </a:path>
              </a:pathLst>
            </a:custGeom>
            <a:ln w="25400">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63" name="object 45">
            <a:extLst>
              <a:ext uri="{FF2B5EF4-FFF2-40B4-BE49-F238E27FC236}">
                <a16:creationId xmlns:a16="http://schemas.microsoft.com/office/drawing/2014/main" id="{B48F5467-E50E-CB30-DEAD-5E256C05FB35}"/>
              </a:ext>
            </a:extLst>
          </p:cNvPr>
          <p:cNvSpPr txBox="1"/>
          <p:nvPr/>
        </p:nvSpPr>
        <p:spPr>
          <a:xfrm>
            <a:off x="6970521" y="5371287"/>
            <a:ext cx="1168400" cy="300355"/>
          </a:xfrm>
          <a:prstGeom prst="rect">
            <a:avLst/>
          </a:prstGeom>
        </p:spPr>
        <p:txBody>
          <a:bodyPr vert="horz" wrap="square" lIns="0" tIns="12700" rIns="0" bIns="0" rtlCol="0">
            <a:spAutoFit/>
          </a:bodyPr>
          <a:lstStyle/>
          <a:p>
            <a:pPr marL="12700">
              <a:lnSpc>
                <a:spcPct val="100000"/>
              </a:lnSpc>
              <a:spcBef>
                <a:spcPts val="100"/>
              </a:spcBef>
            </a:pPr>
            <a:r>
              <a:rPr sz="1800" spc="-20" dirty="0">
                <a:latin typeface="BIZ UDP明朝 Medium" panose="02020500000000000000" pitchFamily="18" charset="-128"/>
                <a:ea typeface="BIZ UDP明朝 Medium" panose="02020500000000000000" pitchFamily="18" charset="-128"/>
                <a:cs typeface="游ゴシック"/>
              </a:rPr>
              <a:t>ドリル先端</a:t>
            </a:r>
            <a:endParaRPr sz="1800">
              <a:latin typeface="BIZ UDP明朝 Medium" panose="02020500000000000000" pitchFamily="18" charset="-128"/>
              <a:ea typeface="BIZ UDP明朝 Medium" panose="02020500000000000000" pitchFamily="18" charset="-128"/>
              <a:cs typeface="游ゴシック"/>
            </a:endParaRPr>
          </a:p>
        </p:txBody>
      </p:sp>
      <p:sp>
        <p:nvSpPr>
          <p:cNvPr id="7168" name="object 46">
            <a:extLst>
              <a:ext uri="{FF2B5EF4-FFF2-40B4-BE49-F238E27FC236}">
                <a16:creationId xmlns:a16="http://schemas.microsoft.com/office/drawing/2014/main" id="{54F52732-DA96-7DD8-2A3B-525791D70A3F}"/>
              </a:ext>
            </a:extLst>
          </p:cNvPr>
          <p:cNvSpPr txBox="1"/>
          <p:nvPr/>
        </p:nvSpPr>
        <p:spPr>
          <a:xfrm>
            <a:off x="7002906" y="5571543"/>
            <a:ext cx="4774565" cy="1015365"/>
          </a:xfrm>
          <a:prstGeom prst="rect">
            <a:avLst/>
          </a:prstGeom>
        </p:spPr>
        <p:txBody>
          <a:bodyPr vert="horz" wrap="square" lIns="0" tIns="133350" rIns="0" bIns="0" rtlCol="0">
            <a:spAutoFit/>
          </a:bodyPr>
          <a:lstStyle/>
          <a:p>
            <a:pPr marL="2488565">
              <a:lnSpc>
                <a:spcPct val="100000"/>
              </a:lnSpc>
              <a:spcBef>
                <a:spcPts val="1050"/>
              </a:spcBef>
            </a:pPr>
            <a:r>
              <a:rPr sz="1800" spc="-10" dirty="0">
                <a:latin typeface="BIZ UDP明朝 Medium" panose="02020500000000000000" pitchFamily="18" charset="-128"/>
                <a:ea typeface="BIZ UDP明朝 Medium" panose="02020500000000000000" pitchFamily="18" charset="-128"/>
                <a:cs typeface="游ゴシック"/>
              </a:rPr>
              <a:t>掘削孔内部の様子</a:t>
            </a:r>
            <a:endParaRPr sz="1800" dirty="0">
              <a:latin typeface="BIZ UDP明朝 Medium" panose="02020500000000000000" pitchFamily="18" charset="-128"/>
              <a:ea typeface="BIZ UDP明朝 Medium" panose="02020500000000000000" pitchFamily="18" charset="-128"/>
              <a:cs typeface="游ゴシック"/>
            </a:endParaRPr>
          </a:p>
          <a:p>
            <a:pPr marL="299085" indent="-286385">
              <a:lnSpc>
                <a:spcPct val="100000"/>
              </a:lnSpc>
              <a:spcBef>
                <a:spcPts val="840"/>
              </a:spcBef>
              <a:buFont typeface="Arial"/>
              <a:buChar char="•"/>
              <a:tabLst>
                <a:tab pos="299085" algn="l"/>
              </a:tabLst>
            </a:pPr>
            <a:r>
              <a:rPr sz="1600" spc="-30" dirty="0">
                <a:latin typeface="BIZ UDP明朝 Medium" panose="02020500000000000000" pitchFamily="18" charset="-128"/>
                <a:ea typeface="BIZ UDP明朝 Medium" panose="02020500000000000000" pitchFamily="18" charset="-128"/>
                <a:cs typeface="游ゴシック"/>
              </a:rPr>
              <a:t>レゴリス密度が上がると排土・排熱がより困難に</a:t>
            </a:r>
            <a:endParaRPr sz="1600" dirty="0">
              <a:latin typeface="BIZ UDP明朝 Medium" panose="02020500000000000000" pitchFamily="18" charset="-128"/>
              <a:ea typeface="BIZ UDP明朝 Medium" panose="02020500000000000000" pitchFamily="18" charset="-128"/>
              <a:cs typeface="游ゴシック"/>
            </a:endParaRPr>
          </a:p>
          <a:p>
            <a:pPr marL="299085">
              <a:lnSpc>
                <a:spcPct val="100000"/>
              </a:lnSpc>
            </a:pPr>
            <a:r>
              <a:rPr sz="1600" spc="-30" dirty="0">
                <a:latin typeface="BIZ UDP明朝 Medium" panose="02020500000000000000" pitchFamily="18" charset="-128"/>
                <a:ea typeface="BIZ UDP明朝 Medium" panose="02020500000000000000" pitchFamily="18" charset="-128"/>
                <a:cs typeface="游ゴシック"/>
              </a:rPr>
              <a:t>（流動化や冷却のための水が使えないため</a:t>
            </a:r>
            <a:r>
              <a:rPr sz="1600" spc="-50" dirty="0">
                <a:latin typeface="BIZ UDP明朝 Medium" panose="02020500000000000000" pitchFamily="18" charset="-128"/>
                <a:ea typeface="BIZ UDP明朝 Medium" panose="02020500000000000000" pitchFamily="18" charset="-128"/>
                <a:cs typeface="游ゴシック"/>
              </a:rPr>
              <a:t>）</a:t>
            </a:r>
            <a:endParaRPr sz="1600" dirty="0">
              <a:latin typeface="BIZ UDP明朝 Medium" panose="02020500000000000000" pitchFamily="18" charset="-128"/>
              <a:ea typeface="BIZ UDP明朝 Medium" panose="02020500000000000000" pitchFamily="18" charset="-128"/>
              <a:cs typeface="游ゴシック"/>
            </a:endParaRPr>
          </a:p>
        </p:txBody>
      </p:sp>
      <p:grpSp>
        <p:nvGrpSpPr>
          <p:cNvPr id="7169" name="object 47">
            <a:extLst>
              <a:ext uri="{FF2B5EF4-FFF2-40B4-BE49-F238E27FC236}">
                <a16:creationId xmlns:a16="http://schemas.microsoft.com/office/drawing/2014/main" id="{C7F728AE-BFB1-8AB0-D117-C1CE751E2098}"/>
              </a:ext>
            </a:extLst>
          </p:cNvPr>
          <p:cNvGrpSpPr/>
          <p:nvPr/>
        </p:nvGrpSpPr>
        <p:grpSpPr>
          <a:xfrm>
            <a:off x="6388353" y="821182"/>
            <a:ext cx="1442720" cy="400050"/>
            <a:chOff x="6388353" y="821182"/>
            <a:chExt cx="1442720" cy="400050"/>
          </a:xfrm>
        </p:grpSpPr>
        <p:sp>
          <p:nvSpPr>
            <p:cNvPr id="7171" name="object 48">
              <a:extLst>
                <a:ext uri="{FF2B5EF4-FFF2-40B4-BE49-F238E27FC236}">
                  <a16:creationId xmlns:a16="http://schemas.microsoft.com/office/drawing/2014/main" id="{0B4F25C3-00A9-5513-D430-3023AC63E2BC}"/>
                </a:ext>
              </a:extLst>
            </p:cNvPr>
            <p:cNvSpPr/>
            <p:nvPr/>
          </p:nvSpPr>
          <p:spPr>
            <a:xfrm>
              <a:off x="6394703" y="827532"/>
              <a:ext cx="1430020" cy="387350"/>
            </a:xfrm>
            <a:custGeom>
              <a:avLst/>
              <a:gdLst/>
              <a:ahLst/>
              <a:cxnLst/>
              <a:rect l="l" t="t" r="r" b="b"/>
              <a:pathLst>
                <a:path w="1430020" h="387350">
                  <a:moveTo>
                    <a:pt x="1364996" y="0"/>
                  </a:moveTo>
                  <a:lnTo>
                    <a:pt x="64516" y="0"/>
                  </a:lnTo>
                  <a:lnTo>
                    <a:pt x="39379" y="5062"/>
                  </a:lnTo>
                  <a:lnTo>
                    <a:pt x="18875" y="18875"/>
                  </a:lnTo>
                  <a:lnTo>
                    <a:pt x="5062" y="39379"/>
                  </a:lnTo>
                  <a:lnTo>
                    <a:pt x="0" y="64515"/>
                  </a:lnTo>
                  <a:lnTo>
                    <a:pt x="0" y="322579"/>
                  </a:lnTo>
                  <a:lnTo>
                    <a:pt x="5062" y="347716"/>
                  </a:lnTo>
                  <a:lnTo>
                    <a:pt x="18875" y="368220"/>
                  </a:lnTo>
                  <a:lnTo>
                    <a:pt x="39379" y="382033"/>
                  </a:lnTo>
                  <a:lnTo>
                    <a:pt x="64516" y="387095"/>
                  </a:lnTo>
                  <a:lnTo>
                    <a:pt x="1364996" y="387095"/>
                  </a:lnTo>
                  <a:lnTo>
                    <a:pt x="1390132" y="382033"/>
                  </a:lnTo>
                  <a:lnTo>
                    <a:pt x="1410636" y="368220"/>
                  </a:lnTo>
                  <a:lnTo>
                    <a:pt x="1424449" y="347716"/>
                  </a:lnTo>
                  <a:lnTo>
                    <a:pt x="1429512" y="322579"/>
                  </a:lnTo>
                  <a:lnTo>
                    <a:pt x="1429512" y="64515"/>
                  </a:lnTo>
                  <a:lnTo>
                    <a:pt x="1424449" y="39379"/>
                  </a:lnTo>
                  <a:lnTo>
                    <a:pt x="1410636" y="18875"/>
                  </a:lnTo>
                  <a:lnTo>
                    <a:pt x="1390132" y="5062"/>
                  </a:lnTo>
                  <a:lnTo>
                    <a:pt x="1364996"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172" name="object 49">
              <a:extLst>
                <a:ext uri="{FF2B5EF4-FFF2-40B4-BE49-F238E27FC236}">
                  <a16:creationId xmlns:a16="http://schemas.microsoft.com/office/drawing/2014/main" id="{9355FA74-1276-3B33-28A8-284EC1B2EC9F}"/>
                </a:ext>
              </a:extLst>
            </p:cNvPr>
            <p:cNvSpPr/>
            <p:nvPr/>
          </p:nvSpPr>
          <p:spPr>
            <a:xfrm>
              <a:off x="6394703" y="827532"/>
              <a:ext cx="1430020" cy="387350"/>
            </a:xfrm>
            <a:custGeom>
              <a:avLst/>
              <a:gdLst/>
              <a:ahLst/>
              <a:cxnLst/>
              <a:rect l="l" t="t" r="r" b="b"/>
              <a:pathLst>
                <a:path w="1430020" h="387350">
                  <a:moveTo>
                    <a:pt x="0" y="64515"/>
                  </a:moveTo>
                  <a:lnTo>
                    <a:pt x="5062" y="39379"/>
                  </a:lnTo>
                  <a:lnTo>
                    <a:pt x="18875" y="18875"/>
                  </a:lnTo>
                  <a:lnTo>
                    <a:pt x="39379" y="5062"/>
                  </a:lnTo>
                  <a:lnTo>
                    <a:pt x="64516" y="0"/>
                  </a:lnTo>
                  <a:lnTo>
                    <a:pt x="1364996" y="0"/>
                  </a:lnTo>
                  <a:lnTo>
                    <a:pt x="1390132" y="5062"/>
                  </a:lnTo>
                  <a:lnTo>
                    <a:pt x="1410636" y="18875"/>
                  </a:lnTo>
                  <a:lnTo>
                    <a:pt x="1424449" y="39379"/>
                  </a:lnTo>
                  <a:lnTo>
                    <a:pt x="1429512" y="64515"/>
                  </a:lnTo>
                  <a:lnTo>
                    <a:pt x="1429512" y="322579"/>
                  </a:lnTo>
                  <a:lnTo>
                    <a:pt x="1424449" y="347716"/>
                  </a:lnTo>
                  <a:lnTo>
                    <a:pt x="1410636" y="368220"/>
                  </a:lnTo>
                  <a:lnTo>
                    <a:pt x="1390132" y="382033"/>
                  </a:lnTo>
                  <a:lnTo>
                    <a:pt x="1364996" y="387095"/>
                  </a:lnTo>
                  <a:lnTo>
                    <a:pt x="64516" y="387095"/>
                  </a:lnTo>
                  <a:lnTo>
                    <a:pt x="39379" y="382033"/>
                  </a:lnTo>
                  <a:lnTo>
                    <a:pt x="18875" y="368220"/>
                  </a:lnTo>
                  <a:lnTo>
                    <a:pt x="5062" y="347716"/>
                  </a:lnTo>
                  <a:lnTo>
                    <a:pt x="0" y="322579"/>
                  </a:lnTo>
                  <a:lnTo>
                    <a:pt x="0" y="64515"/>
                  </a:lnTo>
                  <a:close/>
                </a:path>
              </a:pathLst>
            </a:custGeom>
            <a:ln w="12700">
              <a:solidFill>
                <a:srgbClr val="4471C4"/>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7173" name="object 50">
            <a:extLst>
              <a:ext uri="{FF2B5EF4-FFF2-40B4-BE49-F238E27FC236}">
                <a16:creationId xmlns:a16="http://schemas.microsoft.com/office/drawing/2014/main" id="{39E8885D-5AF2-06BE-CBC9-130590554ACA}"/>
              </a:ext>
            </a:extLst>
          </p:cNvPr>
          <p:cNvSpPr txBox="1"/>
          <p:nvPr/>
        </p:nvSpPr>
        <p:spPr>
          <a:xfrm>
            <a:off x="6748271" y="852932"/>
            <a:ext cx="1067435" cy="299720"/>
          </a:xfrm>
          <a:prstGeom prst="rect">
            <a:avLst/>
          </a:prstGeom>
        </p:spPr>
        <p:txBody>
          <a:bodyPr vert="horz" wrap="square" lIns="0" tIns="12700" rIns="0" bIns="0" rtlCol="0">
            <a:spAutoFit/>
          </a:bodyPr>
          <a:lstStyle/>
          <a:p>
            <a:pPr marL="17780">
              <a:lnSpc>
                <a:spcPct val="100000"/>
              </a:lnSpc>
              <a:spcBef>
                <a:spcPts val="100"/>
              </a:spcBef>
            </a:pPr>
            <a:r>
              <a:rPr sz="1800" spc="-20" dirty="0">
                <a:latin typeface="BIZ UDP明朝 Medium" panose="02020500000000000000" pitchFamily="18" charset="-128"/>
                <a:ea typeface="BIZ UDP明朝 Medium" panose="02020500000000000000" pitchFamily="18" charset="-128"/>
                <a:cs typeface="游ゴシック"/>
              </a:rPr>
              <a:t>ドリル</a:t>
            </a:r>
            <a:endParaRPr sz="1800">
              <a:latin typeface="BIZ UDP明朝 Medium" panose="02020500000000000000" pitchFamily="18" charset="-128"/>
              <a:ea typeface="BIZ UDP明朝 Medium" panose="02020500000000000000" pitchFamily="18" charset="-128"/>
              <a:cs typeface="游ゴシック"/>
            </a:endParaRPr>
          </a:p>
        </p:txBody>
      </p:sp>
      <p:sp>
        <p:nvSpPr>
          <p:cNvPr id="7177" name="object 51">
            <a:extLst>
              <a:ext uri="{FF2B5EF4-FFF2-40B4-BE49-F238E27FC236}">
                <a16:creationId xmlns:a16="http://schemas.microsoft.com/office/drawing/2014/main" id="{E03F3E23-958F-87A5-6AA7-959A699E74BA}"/>
              </a:ext>
            </a:extLst>
          </p:cNvPr>
          <p:cNvSpPr txBox="1"/>
          <p:nvPr/>
        </p:nvSpPr>
        <p:spPr>
          <a:xfrm>
            <a:off x="1385061" y="3680840"/>
            <a:ext cx="739140"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BIZ UDP明朝 Medium" panose="02020500000000000000" pitchFamily="18" charset="-128"/>
                <a:ea typeface="BIZ UDP明朝 Medium" panose="02020500000000000000" pitchFamily="18" charset="-128"/>
                <a:cs typeface="游ゴシック"/>
              </a:rPr>
              <a:t>掘削計画</a:t>
            </a:r>
            <a:endParaRPr sz="1400">
              <a:latin typeface="BIZ UDP明朝 Medium" panose="02020500000000000000" pitchFamily="18" charset="-128"/>
              <a:ea typeface="BIZ UDP明朝 Medium" panose="02020500000000000000" pitchFamily="18" charset="-128"/>
              <a:cs typeface="游ゴシック"/>
            </a:endParaRPr>
          </a:p>
        </p:txBody>
      </p:sp>
    </p:spTree>
    <p:extLst>
      <p:ext uri="{BB962C8B-B14F-4D97-AF65-F5344CB8AC3E}">
        <p14:creationId xmlns:p14="http://schemas.microsoft.com/office/powerpoint/2010/main" val="298700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DCE08-AB4B-8C31-1D05-622500D291D8}"/>
            </a:ext>
          </a:extLst>
        </p:cNvPr>
        <p:cNvGrpSpPr/>
        <p:nvPr/>
      </p:nvGrpSpPr>
      <p:grpSpPr>
        <a:xfrm>
          <a:off x="0" y="0"/>
          <a:ext cx="0" cy="0"/>
          <a:chOff x="0" y="0"/>
          <a:chExt cx="0" cy="0"/>
        </a:xfrm>
      </p:grpSpPr>
      <p:sp>
        <p:nvSpPr>
          <p:cNvPr id="27" name="テキスト ボックス 26">
            <a:extLst>
              <a:ext uri="{FF2B5EF4-FFF2-40B4-BE49-F238E27FC236}">
                <a16:creationId xmlns:a16="http://schemas.microsoft.com/office/drawing/2014/main" id="{441C54ED-D190-83AC-669D-22F891D112ED}"/>
              </a:ext>
            </a:extLst>
          </p:cNvPr>
          <p:cNvSpPr txBox="1"/>
          <p:nvPr/>
        </p:nvSpPr>
        <p:spPr>
          <a:xfrm>
            <a:off x="0" y="-6189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月面での無人施工</a:t>
            </a:r>
          </a:p>
        </p:txBody>
      </p:sp>
      <p:sp>
        <p:nvSpPr>
          <p:cNvPr id="2" name="object 2">
            <a:extLst>
              <a:ext uri="{FF2B5EF4-FFF2-40B4-BE49-F238E27FC236}">
                <a16:creationId xmlns:a16="http://schemas.microsoft.com/office/drawing/2014/main" id="{7D3771C0-C178-9940-6CB4-71F5D7FB794B}"/>
              </a:ext>
            </a:extLst>
          </p:cNvPr>
          <p:cNvSpPr txBox="1"/>
          <p:nvPr/>
        </p:nvSpPr>
        <p:spPr>
          <a:xfrm>
            <a:off x="529046" y="873377"/>
            <a:ext cx="11332028" cy="1999614"/>
          </a:xfrm>
          <a:prstGeom prst="rect">
            <a:avLst/>
          </a:prstGeom>
        </p:spPr>
        <p:txBody>
          <a:bodyPr vert="horz" wrap="square" lIns="0" tIns="127635" rIns="0" bIns="0" rtlCol="0">
            <a:spAutoFit/>
          </a:bodyPr>
          <a:lstStyle/>
          <a:p>
            <a:pPr marL="247015">
              <a:lnSpc>
                <a:spcPct val="100000"/>
              </a:lnSpc>
              <a:spcBef>
                <a:spcPts val="1005"/>
              </a:spcBef>
            </a:pPr>
            <a:r>
              <a:rPr sz="2800" b="1" u="sng" spc="-40" dirty="0">
                <a:uFill>
                  <a:solidFill>
                    <a:srgbClr val="1F3863"/>
                  </a:solidFill>
                </a:uFill>
                <a:latin typeface="BIZ UDP明朝 Medium" panose="02020500000000000000" pitchFamily="18" charset="-128"/>
                <a:ea typeface="BIZ UDP明朝 Medium" panose="02020500000000000000" pitchFamily="18" charset="-128"/>
                <a:cs typeface="游ゴシック"/>
              </a:rPr>
              <a:t>効率的なバケット掘削のための地盤情報取得技術</a:t>
            </a:r>
            <a:endParaRPr sz="2800" b="1" dirty="0">
              <a:latin typeface="BIZ UDP明朝 Medium" panose="02020500000000000000" pitchFamily="18" charset="-128"/>
              <a:ea typeface="BIZ UDP明朝 Medium" panose="02020500000000000000" pitchFamily="18" charset="-128"/>
              <a:cs typeface="游ゴシック"/>
            </a:endParaRPr>
          </a:p>
          <a:p>
            <a:pPr marL="939165">
              <a:lnSpc>
                <a:spcPct val="100000"/>
              </a:lnSpc>
              <a:spcBef>
                <a:spcPts val="655"/>
              </a:spcBef>
              <a:tabLst>
                <a:tab pos="2358390" algn="l"/>
              </a:tabLst>
            </a:pPr>
            <a:r>
              <a:rPr sz="2000" b="1" spc="-10" dirty="0">
                <a:latin typeface="BIZ UDP明朝 Medium" panose="02020500000000000000" pitchFamily="18" charset="-128"/>
                <a:ea typeface="BIZ UDP明朝 Medium" panose="02020500000000000000" pitchFamily="18" charset="-128"/>
                <a:cs typeface="游ゴシック"/>
              </a:rPr>
              <a:t>（2017</a:t>
            </a:r>
            <a:r>
              <a:rPr sz="2000" b="1" spc="-50" dirty="0">
                <a:latin typeface="BIZ UDP明朝 Medium" panose="02020500000000000000" pitchFamily="18" charset="-128"/>
                <a:ea typeface="BIZ UDP明朝 Medium" panose="02020500000000000000" pitchFamily="18" charset="-128"/>
                <a:cs typeface="游ゴシック"/>
              </a:rPr>
              <a:t>年</a:t>
            </a:r>
            <a:r>
              <a:rPr sz="2000" b="1" dirty="0">
                <a:latin typeface="BIZ UDP明朝 Medium" panose="02020500000000000000" pitchFamily="18" charset="-128"/>
                <a:ea typeface="BIZ UDP明朝 Medium" panose="02020500000000000000" pitchFamily="18" charset="-128"/>
                <a:cs typeface="游ゴシック"/>
              </a:rPr>
              <a:t>	</a:t>
            </a:r>
            <a:r>
              <a:rPr sz="2000" b="1" spc="-10" dirty="0">
                <a:latin typeface="BIZ UDP明朝 Medium" panose="02020500000000000000" pitchFamily="18" charset="-128"/>
                <a:ea typeface="BIZ UDP明朝 Medium" panose="02020500000000000000" pitchFamily="18" charset="-128"/>
                <a:cs typeface="游ゴシック"/>
              </a:rPr>
              <a:t>JAXA</a:t>
            </a:r>
            <a:r>
              <a:rPr sz="2000" b="1" dirty="0">
                <a:latin typeface="BIZ UDP明朝 Medium" panose="02020500000000000000" pitchFamily="18" charset="-128"/>
                <a:ea typeface="BIZ UDP明朝 Medium" panose="02020500000000000000" pitchFamily="18" charset="-128"/>
                <a:cs typeface="游ゴシック"/>
              </a:rPr>
              <a:t>宇宙</a:t>
            </a:r>
            <a:r>
              <a:rPr sz="2000" b="1" spc="-10" dirty="0">
                <a:latin typeface="BIZ UDP明朝 Medium" panose="02020500000000000000" pitchFamily="18" charset="-128"/>
                <a:ea typeface="BIZ UDP明朝 Medium" panose="02020500000000000000" pitchFamily="18" charset="-128"/>
                <a:cs typeface="游ゴシック"/>
              </a:rPr>
              <a:t>探</a:t>
            </a:r>
            <a:r>
              <a:rPr sz="2000" b="1" dirty="0">
                <a:latin typeface="BIZ UDP明朝 Medium" panose="02020500000000000000" pitchFamily="18" charset="-128"/>
                <a:ea typeface="BIZ UDP明朝 Medium" panose="02020500000000000000" pitchFamily="18" charset="-128"/>
                <a:cs typeface="游ゴシック"/>
              </a:rPr>
              <a:t>査イ</a:t>
            </a:r>
            <a:r>
              <a:rPr sz="2000" b="1" spc="-10" dirty="0">
                <a:latin typeface="BIZ UDP明朝 Medium" panose="02020500000000000000" pitchFamily="18" charset="-128"/>
                <a:ea typeface="BIZ UDP明朝 Medium" panose="02020500000000000000" pitchFamily="18" charset="-128"/>
                <a:cs typeface="游ゴシック"/>
              </a:rPr>
              <a:t>ノ</a:t>
            </a:r>
            <a:r>
              <a:rPr sz="2000" b="1" spc="-15" dirty="0">
                <a:latin typeface="BIZ UDP明朝 Medium" panose="02020500000000000000" pitchFamily="18" charset="-128"/>
                <a:ea typeface="BIZ UDP明朝 Medium" panose="02020500000000000000" pitchFamily="18" charset="-128"/>
                <a:cs typeface="游ゴシック"/>
              </a:rPr>
              <a:t>ベ</a:t>
            </a:r>
            <a:r>
              <a:rPr sz="2000" b="1" dirty="0">
                <a:latin typeface="BIZ UDP明朝 Medium" panose="02020500000000000000" pitchFamily="18" charset="-128"/>
                <a:ea typeface="BIZ UDP明朝 Medium" panose="02020500000000000000" pitchFamily="18" charset="-128"/>
                <a:cs typeface="游ゴシック"/>
              </a:rPr>
              <a:t>ーシ</a:t>
            </a:r>
            <a:r>
              <a:rPr sz="2000" b="1" spc="-25" dirty="0">
                <a:latin typeface="BIZ UDP明朝 Medium" panose="02020500000000000000" pitchFamily="18" charset="-128"/>
                <a:ea typeface="BIZ UDP明朝 Medium" panose="02020500000000000000" pitchFamily="18" charset="-128"/>
                <a:cs typeface="游ゴシック"/>
              </a:rPr>
              <a:t>ョ</a:t>
            </a:r>
            <a:r>
              <a:rPr sz="2000" b="1" dirty="0">
                <a:latin typeface="BIZ UDP明朝 Medium" panose="02020500000000000000" pitchFamily="18" charset="-128"/>
                <a:ea typeface="BIZ UDP明朝 Medium" panose="02020500000000000000" pitchFamily="18" charset="-128"/>
                <a:cs typeface="游ゴシック"/>
              </a:rPr>
              <a:t>ンハ</a:t>
            </a:r>
            <a:r>
              <a:rPr sz="2000" b="1" spc="-25" dirty="0">
                <a:latin typeface="BIZ UDP明朝 Medium" panose="02020500000000000000" pitchFamily="18" charset="-128"/>
                <a:ea typeface="BIZ UDP明朝 Medium" panose="02020500000000000000" pitchFamily="18" charset="-128"/>
                <a:cs typeface="游ゴシック"/>
              </a:rPr>
              <a:t>ブ</a:t>
            </a:r>
            <a:r>
              <a:rPr sz="2000" b="1" dirty="0">
                <a:latin typeface="BIZ UDP明朝 Medium" panose="02020500000000000000" pitchFamily="18" charset="-128"/>
                <a:ea typeface="BIZ UDP明朝 Medium" panose="02020500000000000000" pitchFamily="18" charset="-128"/>
                <a:cs typeface="游ゴシック"/>
              </a:rPr>
              <a:t>成果</a:t>
            </a:r>
            <a:r>
              <a:rPr sz="2000" b="1" spc="-10" dirty="0">
                <a:latin typeface="BIZ UDP明朝 Medium" panose="02020500000000000000" pitchFamily="18" charset="-128"/>
                <a:ea typeface="BIZ UDP明朝 Medium" panose="02020500000000000000" pitchFamily="18" charset="-128"/>
                <a:cs typeface="游ゴシック"/>
              </a:rPr>
              <a:t>，JAXA-</a:t>
            </a:r>
            <a:r>
              <a:rPr sz="2000" b="1" dirty="0">
                <a:latin typeface="BIZ UDP明朝 Medium" panose="02020500000000000000" pitchFamily="18" charset="-128"/>
                <a:ea typeface="BIZ UDP明朝 Medium" panose="02020500000000000000" pitchFamily="18" charset="-128"/>
                <a:cs typeface="游ゴシック"/>
              </a:rPr>
              <a:t>東</a:t>
            </a:r>
            <a:r>
              <a:rPr sz="2000" b="1" spc="-20" dirty="0">
                <a:latin typeface="BIZ UDP明朝 Medium" panose="02020500000000000000" pitchFamily="18" charset="-128"/>
                <a:ea typeface="BIZ UDP明朝 Medium" panose="02020500000000000000" pitchFamily="18" charset="-128"/>
                <a:cs typeface="游ゴシック"/>
              </a:rPr>
              <a:t>北</a:t>
            </a:r>
            <a:r>
              <a:rPr sz="2000" b="1" dirty="0">
                <a:latin typeface="BIZ UDP明朝 Medium" panose="02020500000000000000" pitchFamily="18" charset="-128"/>
                <a:ea typeface="BIZ UDP明朝 Medium" panose="02020500000000000000" pitchFamily="18" charset="-128"/>
                <a:cs typeface="游ゴシック"/>
              </a:rPr>
              <a:t>大</a:t>
            </a:r>
            <a:r>
              <a:rPr sz="2000" b="1" spc="-10" dirty="0">
                <a:latin typeface="BIZ UDP明朝 Medium" panose="02020500000000000000" pitchFamily="18" charset="-128"/>
                <a:ea typeface="BIZ UDP明朝 Medium" panose="02020500000000000000" pitchFamily="18" charset="-128"/>
                <a:cs typeface="游ゴシック"/>
              </a:rPr>
              <a:t>学</a:t>
            </a:r>
            <a:r>
              <a:rPr sz="2000" b="1" spc="-15" dirty="0">
                <a:latin typeface="BIZ UDP明朝 Medium" panose="02020500000000000000" pitchFamily="18" charset="-128"/>
                <a:ea typeface="BIZ UDP明朝 Medium" panose="02020500000000000000" pitchFamily="18" charset="-128"/>
                <a:cs typeface="游ゴシック"/>
              </a:rPr>
              <a:t>-</a:t>
            </a:r>
            <a:r>
              <a:rPr sz="2000" b="1" dirty="0">
                <a:latin typeface="BIZ UDP明朝 Medium" panose="02020500000000000000" pitchFamily="18" charset="-128"/>
                <a:ea typeface="BIZ UDP明朝 Medium" panose="02020500000000000000" pitchFamily="18" charset="-128"/>
                <a:cs typeface="游ゴシック"/>
              </a:rPr>
              <a:t>清水</a:t>
            </a:r>
            <a:r>
              <a:rPr sz="2000" b="1" spc="-25" dirty="0">
                <a:latin typeface="BIZ UDP明朝 Medium" panose="02020500000000000000" pitchFamily="18" charset="-128"/>
                <a:ea typeface="BIZ UDP明朝 Medium" panose="02020500000000000000" pitchFamily="18" charset="-128"/>
                <a:cs typeface="游ゴシック"/>
              </a:rPr>
              <a:t>建</a:t>
            </a:r>
            <a:r>
              <a:rPr sz="2000" b="1" dirty="0">
                <a:latin typeface="BIZ UDP明朝 Medium" panose="02020500000000000000" pitchFamily="18" charset="-128"/>
                <a:ea typeface="BIZ UDP明朝 Medium" panose="02020500000000000000" pitchFamily="18" charset="-128"/>
                <a:cs typeface="游ゴシック"/>
              </a:rPr>
              <a:t>設</a:t>
            </a:r>
            <a:r>
              <a:rPr sz="2000" b="1" spc="-50" dirty="0">
                <a:latin typeface="BIZ UDP明朝 Medium" panose="02020500000000000000" pitchFamily="18" charset="-128"/>
                <a:ea typeface="BIZ UDP明朝 Medium" panose="02020500000000000000" pitchFamily="18" charset="-128"/>
                <a:cs typeface="游ゴシック"/>
              </a:rPr>
              <a:t>）</a:t>
            </a:r>
            <a:endParaRPr sz="2000" b="1" dirty="0">
              <a:latin typeface="BIZ UDP明朝 Medium" panose="02020500000000000000" pitchFamily="18" charset="-128"/>
              <a:ea typeface="BIZ UDP明朝 Medium" panose="02020500000000000000" pitchFamily="18" charset="-128"/>
              <a:cs typeface="游ゴシック"/>
            </a:endParaRPr>
          </a:p>
          <a:p>
            <a:pPr marL="12700">
              <a:lnSpc>
                <a:spcPct val="100000"/>
              </a:lnSpc>
              <a:spcBef>
                <a:spcPts val="910"/>
              </a:spcBef>
            </a:pPr>
            <a:r>
              <a:rPr sz="1850" b="1" spc="-15" dirty="0">
                <a:latin typeface="BIZ UDP明朝 Medium" panose="02020500000000000000" pitchFamily="18" charset="-128"/>
                <a:ea typeface="BIZ UDP明朝 Medium" panose="02020500000000000000" pitchFamily="18" charset="-128"/>
                <a:cs typeface="游ゴシック"/>
              </a:rPr>
              <a:t>【目的】</a:t>
            </a:r>
            <a:endParaRPr sz="1850" b="1" dirty="0">
              <a:latin typeface="BIZ UDP明朝 Medium" panose="02020500000000000000" pitchFamily="18" charset="-128"/>
              <a:ea typeface="BIZ UDP明朝 Medium" panose="02020500000000000000" pitchFamily="18" charset="-128"/>
              <a:cs typeface="游ゴシック"/>
            </a:endParaRPr>
          </a:p>
          <a:p>
            <a:pPr marL="460375" marR="1452245">
              <a:lnSpc>
                <a:spcPct val="101099"/>
              </a:lnSpc>
              <a:spcBef>
                <a:spcPts val="600"/>
              </a:spcBef>
            </a:pPr>
            <a:r>
              <a:rPr sz="1850" b="1" spc="-5" dirty="0">
                <a:latin typeface="BIZ UDP明朝 Medium" panose="02020500000000000000" pitchFamily="18" charset="-128"/>
                <a:ea typeface="BIZ UDP明朝 Medium" panose="02020500000000000000" pitchFamily="18" charset="-128"/>
                <a:cs typeface="游ゴシック"/>
              </a:rPr>
              <a:t>月や火星あるいは地上の無人化施工において効率的な掘削を行うために，地盤の変化を把握し，適切な掘削手順をリアルタイムに決定する技術を開発する．</a:t>
            </a:r>
            <a:endParaRPr sz="1850" b="1" dirty="0">
              <a:latin typeface="BIZ UDP明朝 Medium" panose="02020500000000000000" pitchFamily="18" charset="-128"/>
              <a:ea typeface="BIZ UDP明朝 Medium" panose="02020500000000000000" pitchFamily="18" charset="-128"/>
              <a:cs typeface="游ゴシック"/>
            </a:endParaRPr>
          </a:p>
        </p:txBody>
      </p:sp>
      <p:sp>
        <p:nvSpPr>
          <p:cNvPr id="4" name="object 3">
            <a:extLst>
              <a:ext uri="{FF2B5EF4-FFF2-40B4-BE49-F238E27FC236}">
                <a16:creationId xmlns:a16="http://schemas.microsoft.com/office/drawing/2014/main" id="{42D98C7C-27B7-03DC-8DA8-183366C20CF0}"/>
              </a:ext>
            </a:extLst>
          </p:cNvPr>
          <p:cNvSpPr txBox="1"/>
          <p:nvPr/>
        </p:nvSpPr>
        <p:spPr>
          <a:xfrm>
            <a:off x="4153679" y="4637641"/>
            <a:ext cx="1273810" cy="452755"/>
          </a:xfrm>
          <a:prstGeom prst="rect">
            <a:avLst/>
          </a:prstGeom>
        </p:spPr>
        <p:txBody>
          <a:bodyPr vert="horz" wrap="square" lIns="0" tIns="12700" rIns="0" bIns="0" rtlCol="0">
            <a:spAutoFit/>
          </a:bodyPr>
          <a:lstStyle/>
          <a:p>
            <a:pPr marL="12700" marR="5080">
              <a:lnSpc>
                <a:spcPct val="100000"/>
              </a:lnSpc>
              <a:spcBef>
                <a:spcPts val="100"/>
              </a:spcBef>
            </a:pPr>
            <a:r>
              <a:rPr sz="1400" b="1" spc="-10" dirty="0">
                <a:latin typeface="BIZ UDP明朝 Medium" panose="02020500000000000000" pitchFamily="18" charset="-128"/>
                <a:ea typeface="BIZ UDP明朝 Medium" panose="02020500000000000000" pitchFamily="18" charset="-128"/>
                <a:cs typeface="游ゴシック"/>
              </a:rPr>
              <a:t>模型バックホウによる掘削実験</a:t>
            </a:r>
            <a:endParaRPr sz="1400" b="1">
              <a:latin typeface="BIZ UDP明朝 Medium" panose="02020500000000000000" pitchFamily="18" charset="-128"/>
              <a:ea typeface="BIZ UDP明朝 Medium" panose="02020500000000000000" pitchFamily="18" charset="-128"/>
              <a:cs typeface="游ゴシック"/>
            </a:endParaRPr>
          </a:p>
        </p:txBody>
      </p:sp>
      <p:pic>
        <p:nvPicPr>
          <p:cNvPr id="43" name="object 22">
            <a:extLst>
              <a:ext uri="{FF2B5EF4-FFF2-40B4-BE49-F238E27FC236}">
                <a16:creationId xmlns:a16="http://schemas.microsoft.com/office/drawing/2014/main" id="{4ECBEECF-9A12-06EC-19A7-EDA8112A15E1}"/>
              </a:ext>
            </a:extLst>
          </p:cNvPr>
          <p:cNvPicPr/>
          <p:nvPr/>
        </p:nvPicPr>
        <p:blipFill>
          <a:blip r:embed="rId2" cstate="print"/>
          <a:stretch>
            <a:fillRect/>
          </a:stretch>
        </p:blipFill>
        <p:spPr>
          <a:xfrm>
            <a:off x="4315096" y="3201271"/>
            <a:ext cx="1920239" cy="917448"/>
          </a:xfrm>
          <a:prstGeom prst="rect">
            <a:avLst/>
          </a:prstGeom>
        </p:spPr>
      </p:pic>
      <p:sp>
        <p:nvSpPr>
          <p:cNvPr id="44" name="object 23">
            <a:extLst>
              <a:ext uri="{FF2B5EF4-FFF2-40B4-BE49-F238E27FC236}">
                <a16:creationId xmlns:a16="http://schemas.microsoft.com/office/drawing/2014/main" id="{6DA6E388-AD46-75E8-BE80-B80055A82444}"/>
              </a:ext>
            </a:extLst>
          </p:cNvPr>
          <p:cNvSpPr txBox="1"/>
          <p:nvPr/>
        </p:nvSpPr>
        <p:spPr>
          <a:xfrm>
            <a:off x="6324109" y="3157202"/>
            <a:ext cx="2721920" cy="444352"/>
          </a:xfrm>
          <a:prstGeom prst="rect">
            <a:avLst/>
          </a:prstGeom>
        </p:spPr>
        <p:txBody>
          <a:bodyPr vert="horz" wrap="square" lIns="0" tIns="13335" rIns="0" bIns="0" rtlCol="0">
            <a:spAutoFit/>
          </a:bodyPr>
          <a:lstStyle/>
          <a:p>
            <a:pPr marL="12700">
              <a:lnSpc>
                <a:spcPct val="100000"/>
              </a:lnSpc>
              <a:spcBef>
                <a:spcPts val="105"/>
              </a:spcBef>
            </a:pPr>
            <a:r>
              <a:rPr sz="1400" b="1" dirty="0">
                <a:latin typeface="BIZ UDP明朝 Medium" panose="02020500000000000000" pitchFamily="18" charset="-128"/>
                <a:ea typeface="BIZ UDP明朝 Medium" panose="02020500000000000000" pitchFamily="18" charset="-128"/>
                <a:cs typeface="游ゴシック"/>
              </a:rPr>
              <a:t>Coded</a:t>
            </a:r>
            <a:r>
              <a:rPr sz="1400" b="1" spc="-35" dirty="0">
                <a:latin typeface="BIZ UDP明朝 Medium" panose="02020500000000000000" pitchFamily="18" charset="-128"/>
                <a:ea typeface="BIZ UDP明朝 Medium" panose="02020500000000000000" pitchFamily="18" charset="-128"/>
                <a:cs typeface="游ゴシック"/>
              </a:rPr>
              <a:t> </a:t>
            </a:r>
            <a:r>
              <a:rPr sz="1400" b="1" dirty="0">
                <a:latin typeface="BIZ UDP明朝 Medium" panose="02020500000000000000" pitchFamily="18" charset="-128"/>
                <a:ea typeface="BIZ UDP明朝 Medium" panose="02020500000000000000" pitchFamily="18" charset="-128"/>
                <a:cs typeface="游ゴシック"/>
              </a:rPr>
              <a:t>Light</a:t>
            </a:r>
            <a:r>
              <a:rPr sz="1400" b="1" spc="-20" dirty="0">
                <a:latin typeface="BIZ UDP明朝 Medium" panose="02020500000000000000" pitchFamily="18" charset="-128"/>
                <a:ea typeface="BIZ UDP明朝 Medium" panose="02020500000000000000" pitchFamily="18" charset="-128"/>
                <a:cs typeface="游ゴシック"/>
              </a:rPr>
              <a:t> 方式で取得した</a:t>
            </a:r>
            <a:endParaRPr sz="1400" b="1" dirty="0">
              <a:latin typeface="BIZ UDP明朝 Medium" panose="02020500000000000000" pitchFamily="18" charset="-128"/>
              <a:ea typeface="BIZ UDP明朝 Medium" panose="02020500000000000000" pitchFamily="18" charset="-128"/>
              <a:cs typeface="游ゴシック"/>
            </a:endParaRPr>
          </a:p>
          <a:p>
            <a:pPr marL="12700">
              <a:lnSpc>
                <a:spcPct val="100000"/>
              </a:lnSpc>
            </a:pPr>
            <a:r>
              <a:rPr sz="1400" b="1" spc="-10" dirty="0">
                <a:latin typeface="BIZ UDP明朝 Medium" panose="02020500000000000000" pitchFamily="18" charset="-128"/>
                <a:ea typeface="BIZ UDP明朝 Medium" panose="02020500000000000000" pitchFamily="18" charset="-128"/>
                <a:cs typeface="游ゴシック"/>
              </a:rPr>
              <a:t>掘削形状（４回掘削</a:t>
            </a:r>
            <a:r>
              <a:rPr sz="1400" b="1" spc="-50" dirty="0">
                <a:latin typeface="BIZ UDP明朝 Medium" panose="02020500000000000000" pitchFamily="18" charset="-128"/>
                <a:ea typeface="BIZ UDP明朝 Medium" panose="02020500000000000000" pitchFamily="18" charset="-128"/>
                <a:cs typeface="游ゴシック"/>
              </a:rPr>
              <a:t>）</a:t>
            </a:r>
            <a:endParaRPr sz="1400" b="1" dirty="0">
              <a:latin typeface="BIZ UDP明朝 Medium" panose="02020500000000000000" pitchFamily="18" charset="-128"/>
              <a:ea typeface="BIZ UDP明朝 Medium" panose="02020500000000000000" pitchFamily="18" charset="-128"/>
              <a:cs typeface="游ゴシック"/>
            </a:endParaRPr>
          </a:p>
        </p:txBody>
      </p:sp>
      <p:pic>
        <p:nvPicPr>
          <p:cNvPr id="45" name="object 24">
            <a:extLst>
              <a:ext uri="{FF2B5EF4-FFF2-40B4-BE49-F238E27FC236}">
                <a16:creationId xmlns:a16="http://schemas.microsoft.com/office/drawing/2014/main" id="{5A4C3129-4A99-89A7-D0EC-7FF3594BFD09}"/>
              </a:ext>
            </a:extLst>
          </p:cNvPr>
          <p:cNvPicPr/>
          <p:nvPr/>
        </p:nvPicPr>
        <p:blipFill>
          <a:blip r:embed="rId3" cstate="print"/>
          <a:stretch>
            <a:fillRect/>
          </a:stretch>
        </p:blipFill>
        <p:spPr>
          <a:xfrm>
            <a:off x="7039137" y="3703320"/>
            <a:ext cx="4573743" cy="2890374"/>
          </a:xfrm>
          <a:prstGeom prst="rect">
            <a:avLst/>
          </a:prstGeom>
        </p:spPr>
      </p:pic>
      <p:sp>
        <p:nvSpPr>
          <p:cNvPr id="46" name="object 25">
            <a:extLst>
              <a:ext uri="{FF2B5EF4-FFF2-40B4-BE49-F238E27FC236}">
                <a16:creationId xmlns:a16="http://schemas.microsoft.com/office/drawing/2014/main" id="{3AE55BBB-1D90-165B-DA76-88B20B8DC565}"/>
              </a:ext>
            </a:extLst>
          </p:cNvPr>
          <p:cNvSpPr txBox="1"/>
          <p:nvPr/>
        </p:nvSpPr>
        <p:spPr>
          <a:xfrm>
            <a:off x="5152864" y="6140304"/>
            <a:ext cx="1808480" cy="453390"/>
          </a:xfrm>
          <a:prstGeom prst="rect">
            <a:avLst/>
          </a:prstGeom>
        </p:spPr>
        <p:txBody>
          <a:bodyPr vert="horz" wrap="square" lIns="0" tIns="13335" rIns="0" bIns="0" rtlCol="0">
            <a:spAutoFit/>
          </a:bodyPr>
          <a:lstStyle/>
          <a:p>
            <a:pPr marR="5080" algn="r">
              <a:lnSpc>
                <a:spcPct val="100000"/>
              </a:lnSpc>
              <a:spcBef>
                <a:spcPts val="105"/>
              </a:spcBef>
            </a:pPr>
            <a:r>
              <a:rPr sz="1400" b="1" spc="-15" dirty="0">
                <a:latin typeface="BIZ UDP明朝 Medium" panose="02020500000000000000" pitchFamily="18" charset="-128"/>
                <a:ea typeface="BIZ UDP明朝 Medium" panose="02020500000000000000" pitchFamily="18" charset="-128"/>
                <a:cs typeface="游ゴシック"/>
              </a:rPr>
              <a:t>ミニバックホウによる</a:t>
            </a:r>
            <a:endParaRPr sz="1400" b="1">
              <a:latin typeface="BIZ UDP明朝 Medium" panose="02020500000000000000" pitchFamily="18" charset="-128"/>
              <a:ea typeface="BIZ UDP明朝 Medium" panose="02020500000000000000" pitchFamily="18" charset="-128"/>
              <a:cs typeface="游ゴシック"/>
            </a:endParaRPr>
          </a:p>
          <a:p>
            <a:pPr marR="5080" algn="r">
              <a:lnSpc>
                <a:spcPct val="100000"/>
              </a:lnSpc>
            </a:pPr>
            <a:r>
              <a:rPr sz="1400" b="1" spc="-15" dirty="0">
                <a:latin typeface="BIZ UDP明朝 Medium" panose="02020500000000000000" pitchFamily="18" charset="-128"/>
                <a:ea typeface="BIZ UDP明朝 Medium" panose="02020500000000000000" pitchFamily="18" charset="-128"/>
                <a:cs typeface="游ゴシック"/>
              </a:rPr>
              <a:t>掘削実験</a:t>
            </a:r>
            <a:endParaRPr sz="1400" b="1">
              <a:latin typeface="BIZ UDP明朝 Medium" panose="02020500000000000000" pitchFamily="18" charset="-128"/>
              <a:ea typeface="BIZ UDP明朝 Medium" panose="02020500000000000000" pitchFamily="18" charset="-128"/>
              <a:cs typeface="游ゴシック"/>
            </a:endParaRPr>
          </a:p>
        </p:txBody>
      </p:sp>
      <p:pic>
        <p:nvPicPr>
          <p:cNvPr id="47" name="図 46">
            <a:extLst>
              <a:ext uri="{FF2B5EF4-FFF2-40B4-BE49-F238E27FC236}">
                <a16:creationId xmlns:a16="http://schemas.microsoft.com/office/drawing/2014/main" id="{23C207FA-4366-F055-229F-2C0D3A48A068}"/>
              </a:ext>
            </a:extLst>
          </p:cNvPr>
          <p:cNvPicPr>
            <a:picLocks noChangeAspect="1"/>
          </p:cNvPicPr>
          <p:nvPr/>
        </p:nvPicPr>
        <p:blipFill>
          <a:blip r:embed="rId4"/>
          <a:stretch>
            <a:fillRect/>
          </a:stretch>
        </p:blipFill>
        <p:spPr>
          <a:xfrm>
            <a:off x="1030995" y="2918711"/>
            <a:ext cx="2881331" cy="3777914"/>
          </a:xfrm>
          <a:prstGeom prst="rect">
            <a:avLst/>
          </a:prstGeom>
        </p:spPr>
      </p:pic>
    </p:spTree>
    <p:extLst>
      <p:ext uri="{BB962C8B-B14F-4D97-AF65-F5344CB8AC3E}">
        <p14:creationId xmlns:p14="http://schemas.microsoft.com/office/powerpoint/2010/main" val="344517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7EDE-6BCB-1D33-83DF-69E258945A8F}"/>
            </a:ext>
          </a:extLst>
        </p:cNvPr>
        <p:cNvGrpSpPr/>
        <p:nvPr/>
      </p:nvGrpSpPr>
      <p:grpSpPr>
        <a:xfrm>
          <a:off x="0" y="0"/>
          <a:ext cx="0" cy="0"/>
          <a:chOff x="0" y="0"/>
          <a:chExt cx="0" cy="0"/>
        </a:xfrm>
      </p:grpSpPr>
      <p:sp>
        <p:nvSpPr>
          <p:cNvPr id="27" name="テキスト ボックス 26">
            <a:extLst>
              <a:ext uri="{FF2B5EF4-FFF2-40B4-BE49-F238E27FC236}">
                <a16:creationId xmlns:a16="http://schemas.microsoft.com/office/drawing/2014/main" id="{CC3A6401-05CC-DB65-B04C-DDE8C8C6DD70}"/>
              </a:ext>
            </a:extLst>
          </p:cNvPr>
          <p:cNvSpPr txBox="1"/>
          <p:nvPr/>
        </p:nvSpPr>
        <p:spPr>
          <a:xfrm>
            <a:off x="0" y="-6189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月面での位置決め・組立て</a:t>
            </a:r>
          </a:p>
        </p:txBody>
      </p:sp>
      <p:pic>
        <p:nvPicPr>
          <p:cNvPr id="3" name="object 2">
            <a:extLst>
              <a:ext uri="{FF2B5EF4-FFF2-40B4-BE49-F238E27FC236}">
                <a16:creationId xmlns:a16="http://schemas.microsoft.com/office/drawing/2014/main" id="{27037483-DF0B-AD0D-05BA-81FD2ED4487B}"/>
              </a:ext>
            </a:extLst>
          </p:cNvPr>
          <p:cNvPicPr/>
          <p:nvPr/>
        </p:nvPicPr>
        <p:blipFill>
          <a:blip r:embed="rId2" cstate="print"/>
          <a:stretch>
            <a:fillRect/>
          </a:stretch>
        </p:blipFill>
        <p:spPr>
          <a:xfrm>
            <a:off x="178306" y="1148689"/>
            <a:ext cx="5138275" cy="2672197"/>
          </a:xfrm>
          <a:prstGeom prst="rect">
            <a:avLst/>
          </a:prstGeom>
        </p:spPr>
      </p:pic>
      <p:sp>
        <p:nvSpPr>
          <p:cNvPr id="5" name="object 3">
            <a:extLst>
              <a:ext uri="{FF2B5EF4-FFF2-40B4-BE49-F238E27FC236}">
                <a16:creationId xmlns:a16="http://schemas.microsoft.com/office/drawing/2014/main" id="{96C63FF3-E207-455D-630F-D5B0E0C7C22C}"/>
              </a:ext>
            </a:extLst>
          </p:cNvPr>
          <p:cNvSpPr txBox="1"/>
          <p:nvPr/>
        </p:nvSpPr>
        <p:spPr>
          <a:xfrm>
            <a:off x="1985554" y="584432"/>
            <a:ext cx="11155117" cy="564257"/>
          </a:xfrm>
          <a:prstGeom prst="rect">
            <a:avLst/>
          </a:prstGeom>
        </p:spPr>
        <p:txBody>
          <a:bodyPr vert="horz" wrap="square" lIns="0" tIns="132080" rIns="0" bIns="0" rtlCol="0">
            <a:spAutoFit/>
          </a:bodyPr>
          <a:lstStyle/>
          <a:p>
            <a:pPr marL="602615">
              <a:lnSpc>
                <a:spcPct val="100000"/>
              </a:lnSpc>
              <a:spcBef>
                <a:spcPts val="1040"/>
              </a:spcBef>
            </a:pPr>
            <a:r>
              <a:rPr sz="2800" b="1" u="sng" spc="-40" dirty="0" err="1">
                <a:solidFill>
                  <a:srgbClr val="1F3863"/>
                </a:solidFill>
                <a:uFill>
                  <a:solidFill>
                    <a:srgbClr val="1F3863"/>
                  </a:solidFill>
                </a:uFill>
                <a:latin typeface="游ゴシック"/>
                <a:cs typeface="游ゴシック"/>
              </a:rPr>
              <a:t>建築分野の無人化施工に関するシステム検討</a:t>
            </a:r>
            <a:endParaRPr sz="2800" dirty="0">
              <a:latin typeface="游ゴシック"/>
              <a:cs typeface="游ゴシック"/>
            </a:endParaRPr>
          </a:p>
        </p:txBody>
      </p:sp>
      <p:pic>
        <p:nvPicPr>
          <p:cNvPr id="8" name="object 6">
            <a:extLst>
              <a:ext uri="{FF2B5EF4-FFF2-40B4-BE49-F238E27FC236}">
                <a16:creationId xmlns:a16="http://schemas.microsoft.com/office/drawing/2014/main" id="{9DFAB909-A80B-8048-17DD-696B329BECC7}"/>
              </a:ext>
            </a:extLst>
          </p:cNvPr>
          <p:cNvPicPr/>
          <p:nvPr/>
        </p:nvPicPr>
        <p:blipFill>
          <a:blip r:embed="rId3" cstate="print"/>
          <a:stretch>
            <a:fillRect/>
          </a:stretch>
        </p:blipFill>
        <p:spPr>
          <a:xfrm>
            <a:off x="5924005" y="1795021"/>
            <a:ext cx="5908767" cy="4608704"/>
          </a:xfrm>
          <a:prstGeom prst="rect">
            <a:avLst/>
          </a:prstGeom>
        </p:spPr>
      </p:pic>
      <p:sp>
        <p:nvSpPr>
          <p:cNvPr id="10" name="object 8">
            <a:extLst>
              <a:ext uri="{FF2B5EF4-FFF2-40B4-BE49-F238E27FC236}">
                <a16:creationId xmlns:a16="http://schemas.microsoft.com/office/drawing/2014/main" id="{D4D832A5-1F1D-660D-026F-B9F8ECDE9842}"/>
              </a:ext>
            </a:extLst>
          </p:cNvPr>
          <p:cNvSpPr txBox="1"/>
          <p:nvPr/>
        </p:nvSpPr>
        <p:spPr>
          <a:xfrm>
            <a:off x="6792686" y="6403725"/>
            <a:ext cx="4304211" cy="290464"/>
          </a:xfrm>
          <a:prstGeom prst="rect">
            <a:avLst/>
          </a:prstGeom>
        </p:spPr>
        <p:txBody>
          <a:bodyPr vert="horz" wrap="square" lIns="0" tIns="13335" rIns="0" bIns="0" rtlCol="0">
            <a:spAutoFit/>
          </a:bodyPr>
          <a:lstStyle/>
          <a:p>
            <a:pPr algn="ctr">
              <a:lnSpc>
                <a:spcPct val="100000"/>
              </a:lnSpc>
              <a:spcBef>
                <a:spcPts val="105"/>
              </a:spcBef>
            </a:pPr>
            <a:r>
              <a:rPr b="1" spc="-20" dirty="0" err="1">
                <a:latin typeface="BIZ UDP明朝 Medium" panose="02020500000000000000" pitchFamily="18" charset="-128"/>
                <a:ea typeface="BIZ UDP明朝 Medium" panose="02020500000000000000" pitchFamily="18" charset="-128"/>
                <a:cs typeface="游ゴシック"/>
              </a:rPr>
              <a:t>遠隔クレーン作業のための</a:t>
            </a:r>
            <a:r>
              <a:rPr b="1" spc="-10" dirty="0" err="1">
                <a:latin typeface="BIZ UDP明朝 Medium" panose="02020500000000000000" pitchFamily="18" charset="-128"/>
                <a:ea typeface="BIZ UDP明朝 Medium" panose="02020500000000000000" pitchFamily="18" charset="-128"/>
                <a:cs typeface="游ゴシック"/>
              </a:rPr>
              <a:t>位置決めシステム</a:t>
            </a:r>
            <a:endParaRPr b="1" dirty="0">
              <a:latin typeface="BIZ UDP明朝 Medium" panose="02020500000000000000" pitchFamily="18" charset="-128"/>
              <a:ea typeface="BIZ UDP明朝 Medium" panose="02020500000000000000" pitchFamily="18" charset="-128"/>
              <a:cs typeface="游ゴシック"/>
            </a:endParaRPr>
          </a:p>
        </p:txBody>
      </p:sp>
      <p:pic>
        <p:nvPicPr>
          <p:cNvPr id="11" name="object 5">
            <a:extLst>
              <a:ext uri="{FF2B5EF4-FFF2-40B4-BE49-F238E27FC236}">
                <a16:creationId xmlns:a16="http://schemas.microsoft.com/office/drawing/2014/main" id="{C7B6DD38-F97A-5189-F698-E066F893E4E6}"/>
              </a:ext>
            </a:extLst>
          </p:cNvPr>
          <p:cNvPicPr/>
          <p:nvPr/>
        </p:nvPicPr>
        <p:blipFill>
          <a:blip r:embed="rId4" cstate="print"/>
          <a:stretch>
            <a:fillRect/>
          </a:stretch>
        </p:blipFill>
        <p:spPr>
          <a:xfrm>
            <a:off x="178306" y="3820886"/>
            <a:ext cx="5138275" cy="2932734"/>
          </a:xfrm>
          <a:prstGeom prst="rect">
            <a:avLst/>
          </a:prstGeom>
        </p:spPr>
      </p:pic>
      <p:sp>
        <p:nvSpPr>
          <p:cNvPr id="9" name="object 7">
            <a:extLst>
              <a:ext uri="{FF2B5EF4-FFF2-40B4-BE49-F238E27FC236}">
                <a16:creationId xmlns:a16="http://schemas.microsoft.com/office/drawing/2014/main" id="{A927AB73-4798-AE11-3472-FD68C00AE74F}"/>
              </a:ext>
            </a:extLst>
          </p:cNvPr>
          <p:cNvSpPr txBox="1"/>
          <p:nvPr/>
        </p:nvSpPr>
        <p:spPr>
          <a:xfrm>
            <a:off x="359228" y="3939375"/>
            <a:ext cx="1419498" cy="666750"/>
          </a:xfrm>
          <a:prstGeom prst="rect">
            <a:avLst/>
          </a:prstGeom>
        </p:spPr>
        <p:txBody>
          <a:bodyPr vert="horz" wrap="square" lIns="0" tIns="13335" rIns="0" bIns="0" rtlCol="0">
            <a:spAutoFit/>
          </a:bodyPr>
          <a:lstStyle/>
          <a:p>
            <a:pPr marL="12700" marR="5080">
              <a:lnSpc>
                <a:spcPct val="100000"/>
              </a:lnSpc>
              <a:spcBef>
                <a:spcPts val="105"/>
              </a:spcBef>
            </a:pPr>
            <a:r>
              <a:rPr sz="1400" b="1" spc="-20" dirty="0" err="1">
                <a:solidFill>
                  <a:schemeClr val="bg1"/>
                </a:solidFill>
                <a:latin typeface="BIZ UDP明朝 Medium" panose="02020500000000000000" pitchFamily="18" charset="-128"/>
                <a:ea typeface="BIZ UDP明朝 Medium" panose="02020500000000000000" pitchFamily="18" charset="-128"/>
                <a:cs typeface="游ゴシック"/>
              </a:rPr>
              <a:t>概念検討に基づく</a:t>
            </a:r>
            <a:r>
              <a:rPr sz="1400" b="1" spc="-50" dirty="0">
                <a:solidFill>
                  <a:schemeClr val="bg1"/>
                </a:solidFill>
                <a:latin typeface="BIZ UDP明朝 Medium" panose="02020500000000000000" pitchFamily="18" charset="-128"/>
                <a:ea typeface="BIZ UDP明朝 Medium" panose="02020500000000000000" pitchFamily="18" charset="-128"/>
                <a:cs typeface="游ゴシック"/>
              </a:rPr>
              <a:t> </a:t>
            </a:r>
            <a:r>
              <a:rPr sz="1400" b="1" spc="-10" dirty="0" err="1">
                <a:solidFill>
                  <a:schemeClr val="bg1"/>
                </a:solidFill>
                <a:latin typeface="BIZ UDP明朝 Medium" panose="02020500000000000000" pitchFamily="18" charset="-128"/>
                <a:ea typeface="BIZ UDP明朝 Medium" panose="02020500000000000000" pitchFamily="18" charset="-128"/>
                <a:cs typeface="游ゴシック"/>
              </a:rPr>
              <a:t>月面居住モジュールの組立状況図</a:t>
            </a:r>
            <a:endParaRPr sz="1400" b="1" dirty="0">
              <a:solidFill>
                <a:schemeClr val="bg1"/>
              </a:solidFill>
              <a:latin typeface="BIZ UDP明朝 Medium" panose="02020500000000000000" pitchFamily="18" charset="-128"/>
              <a:ea typeface="BIZ UDP明朝 Medium" panose="02020500000000000000" pitchFamily="18" charset="-128"/>
              <a:cs typeface="游ゴシック"/>
            </a:endParaRPr>
          </a:p>
        </p:txBody>
      </p:sp>
    </p:spTree>
    <p:extLst>
      <p:ext uri="{BB962C8B-B14F-4D97-AF65-F5344CB8AC3E}">
        <p14:creationId xmlns:p14="http://schemas.microsoft.com/office/powerpoint/2010/main" val="159762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BD014-1DF2-4CFB-CE63-4521E7B22EE2}"/>
            </a:ext>
          </a:extLst>
        </p:cNvPr>
        <p:cNvGrpSpPr/>
        <p:nvPr/>
      </p:nvGrpSpPr>
      <p:grpSpPr>
        <a:xfrm>
          <a:off x="0" y="0"/>
          <a:ext cx="0" cy="0"/>
          <a:chOff x="0" y="0"/>
          <a:chExt cx="0" cy="0"/>
        </a:xfrm>
      </p:grpSpPr>
      <p:sp>
        <p:nvSpPr>
          <p:cNvPr id="27" name="テキスト ボックス 26">
            <a:extLst>
              <a:ext uri="{FF2B5EF4-FFF2-40B4-BE49-F238E27FC236}">
                <a16:creationId xmlns:a16="http://schemas.microsoft.com/office/drawing/2014/main" id="{DE3AE67E-114A-F480-92BE-A6CA7B32DC28}"/>
              </a:ext>
            </a:extLst>
          </p:cNvPr>
          <p:cNvSpPr txBox="1"/>
          <p:nvPr/>
        </p:nvSpPr>
        <p:spPr>
          <a:xfrm>
            <a:off x="0" y="-6189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無人機インフレータブル構造物</a:t>
            </a:r>
          </a:p>
        </p:txBody>
      </p:sp>
      <p:sp>
        <p:nvSpPr>
          <p:cNvPr id="2" name="object 6">
            <a:extLst>
              <a:ext uri="{FF2B5EF4-FFF2-40B4-BE49-F238E27FC236}">
                <a16:creationId xmlns:a16="http://schemas.microsoft.com/office/drawing/2014/main" id="{8179EE9C-0A17-EE57-7F75-442E90BB2ADC}"/>
              </a:ext>
            </a:extLst>
          </p:cNvPr>
          <p:cNvSpPr/>
          <p:nvPr/>
        </p:nvSpPr>
        <p:spPr>
          <a:xfrm>
            <a:off x="3447288" y="1110361"/>
            <a:ext cx="5564505" cy="18415"/>
          </a:xfrm>
          <a:custGeom>
            <a:avLst/>
            <a:gdLst/>
            <a:ahLst/>
            <a:cxnLst/>
            <a:rect l="l" t="t" r="r" b="b"/>
            <a:pathLst>
              <a:path w="5564505" h="18415">
                <a:moveTo>
                  <a:pt x="5564123" y="0"/>
                </a:moveTo>
                <a:lnTo>
                  <a:pt x="0" y="0"/>
                </a:lnTo>
                <a:lnTo>
                  <a:pt x="0" y="18287"/>
                </a:lnTo>
                <a:lnTo>
                  <a:pt x="5564123" y="18287"/>
                </a:lnTo>
                <a:lnTo>
                  <a:pt x="5564123" y="0"/>
                </a:lnTo>
                <a:close/>
              </a:path>
            </a:pathLst>
          </a:custGeom>
          <a:solidFill>
            <a:srgbClr val="001F5F"/>
          </a:solidFill>
        </p:spPr>
        <p:txBody>
          <a:bodyPr wrap="square" lIns="0" tIns="0" rIns="0" bIns="0" rtlCol="0"/>
          <a:lstStyle/>
          <a:p>
            <a:endParaRPr b="1">
              <a:latin typeface="BIZ UDP明朝 Medium" panose="02020500000000000000" pitchFamily="18" charset="-128"/>
              <a:ea typeface="BIZ UDP明朝 Medium" panose="02020500000000000000" pitchFamily="18" charset="-128"/>
            </a:endParaRPr>
          </a:p>
        </p:txBody>
      </p:sp>
      <p:sp>
        <p:nvSpPr>
          <p:cNvPr id="4" name="object 7">
            <a:extLst>
              <a:ext uri="{FF2B5EF4-FFF2-40B4-BE49-F238E27FC236}">
                <a16:creationId xmlns:a16="http://schemas.microsoft.com/office/drawing/2014/main" id="{7A0B3C6C-32DD-827D-5869-BAE3713ED63D}"/>
              </a:ext>
            </a:extLst>
          </p:cNvPr>
          <p:cNvSpPr txBox="1"/>
          <p:nvPr/>
        </p:nvSpPr>
        <p:spPr>
          <a:xfrm>
            <a:off x="1397127" y="618572"/>
            <a:ext cx="9328785" cy="873125"/>
          </a:xfrm>
          <a:prstGeom prst="rect">
            <a:avLst/>
          </a:prstGeom>
        </p:spPr>
        <p:txBody>
          <a:bodyPr vert="horz" wrap="square" lIns="0" tIns="101600" rIns="0" bIns="0" rtlCol="0">
            <a:spAutoFit/>
          </a:bodyPr>
          <a:lstStyle/>
          <a:p>
            <a:pPr marL="337185" algn="ctr">
              <a:lnSpc>
                <a:spcPct val="100000"/>
              </a:lnSpc>
              <a:spcBef>
                <a:spcPts val="800"/>
              </a:spcBef>
            </a:pPr>
            <a:r>
              <a:rPr sz="2800" b="1" spc="-35" dirty="0">
                <a:solidFill>
                  <a:srgbClr val="001F5F"/>
                </a:solidFill>
                <a:latin typeface="游ゴシック"/>
                <a:cs typeface="游ゴシック"/>
              </a:rPr>
              <a:t>月面ローバ越夜</a:t>
            </a:r>
            <a:r>
              <a:rPr sz="2775" b="1" baseline="25525" dirty="0">
                <a:solidFill>
                  <a:srgbClr val="001F5F"/>
                </a:solidFill>
                <a:latin typeface="游ゴシック"/>
                <a:cs typeface="游ゴシック"/>
              </a:rPr>
              <a:t>※</a:t>
            </a:r>
            <a:r>
              <a:rPr sz="2800" b="1" spc="-40" dirty="0">
                <a:solidFill>
                  <a:srgbClr val="001F5F"/>
                </a:solidFill>
                <a:latin typeface="游ゴシック"/>
                <a:cs typeface="游ゴシック"/>
              </a:rPr>
              <a:t>シェルターの検討</a:t>
            </a:r>
            <a:endParaRPr sz="2800">
              <a:latin typeface="游ゴシック"/>
              <a:cs typeface="游ゴシック"/>
            </a:endParaRPr>
          </a:p>
          <a:p>
            <a:pPr marL="25400">
              <a:lnSpc>
                <a:spcPct val="100000"/>
              </a:lnSpc>
              <a:spcBef>
                <a:spcPts val="450"/>
              </a:spcBef>
              <a:tabLst>
                <a:tab pos="1238250" algn="l"/>
              </a:tabLst>
            </a:pPr>
            <a:r>
              <a:rPr sz="1800" b="1" spc="-10" dirty="0">
                <a:latin typeface="游ゴシック"/>
                <a:cs typeface="游ゴシック"/>
              </a:rPr>
              <a:t>（2019</a:t>
            </a:r>
            <a:r>
              <a:rPr sz="1800" b="1" spc="-50" dirty="0">
                <a:latin typeface="游ゴシック"/>
                <a:cs typeface="游ゴシック"/>
              </a:rPr>
              <a:t>年</a:t>
            </a:r>
            <a:r>
              <a:rPr sz="1800" b="1" dirty="0">
                <a:latin typeface="游ゴシック"/>
                <a:cs typeface="游ゴシック"/>
              </a:rPr>
              <a:t>	</a:t>
            </a:r>
            <a:r>
              <a:rPr sz="1800" b="1" spc="-20" dirty="0">
                <a:latin typeface="游ゴシック"/>
                <a:cs typeface="游ゴシック"/>
              </a:rPr>
              <a:t>JAXA</a:t>
            </a:r>
            <a:r>
              <a:rPr sz="1800" b="1" dirty="0">
                <a:latin typeface="游ゴシック"/>
                <a:cs typeface="游ゴシック"/>
              </a:rPr>
              <a:t>宇宙探査イノベーションハブ成果</a:t>
            </a:r>
            <a:r>
              <a:rPr sz="1800" b="1" spc="-10" dirty="0">
                <a:latin typeface="游ゴシック"/>
                <a:cs typeface="游ゴシック"/>
              </a:rPr>
              <a:t>，JAXA-</a:t>
            </a:r>
            <a:r>
              <a:rPr sz="1800" b="1" dirty="0">
                <a:latin typeface="游ゴシック"/>
                <a:cs typeface="游ゴシック"/>
              </a:rPr>
              <a:t>太陽工業</a:t>
            </a:r>
            <a:r>
              <a:rPr sz="1800" b="1" spc="-10" dirty="0">
                <a:latin typeface="游ゴシック"/>
                <a:cs typeface="游ゴシック"/>
              </a:rPr>
              <a:t>-</a:t>
            </a:r>
            <a:r>
              <a:rPr sz="1800" b="1" dirty="0">
                <a:latin typeface="游ゴシック"/>
                <a:cs typeface="游ゴシック"/>
              </a:rPr>
              <a:t>摂南大学</a:t>
            </a:r>
            <a:r>
              <a:rPr sz="1800" b="1" spc="-10" dirty="0">
                <a:latin typeface="游ゴシック"/>
                <a:cs typeface="游ゴシック"/>
              </a:rPr>
              <a:t>-</a:t>
            </a:r>
            <a:r>
              <a:rPr sz="1800" b="1" dirty="0">
                <a:latin typeface="游ゴシック"/>
                <a:cs typeface="游ゴシック"/>
              </a:rPr>
              <a:t>清水建設</a:t>
            </a:r>
            <a:r>
              <a:rPr sz="1800" b="1" spc="-50" dirty="0">
                <a:latin typeface="游ゴシック"/>
                <a:cs typeface="游ゴシック"/>
              </a:rPr>
              <a:t>）</a:t>
            </a:r>
            <a:endParaRPr sz="1800">
              <a:latin typeface="游ゴシック"/>
              <a:cs typeface="游ゴシック"/>
            </a:endParaRPr>
          </a:p>
        </p:txBody>
      </p:sp>
      <p:grpSp>
        <p:nvGrpSpPr>
          <p:cNvPr id="6" name="object 8">
            <a:extLst>
              <a:ext uri="{FF2B5EF4-FFF2-40B4-BE49-F238E27FC236}">
                <a16:creationId xmlns:a16="http://schemas.microsoft.com/office/drawing/2014/main" id="{53887204-900F-3FF7-4839-716CCC2D9915}"/>
              </a:ext>
            </a:extLst>
          </p:cNvPr>
          <p:cNvGrpSpPr/>
          <p:nvPr/>
        </p:nvGrpSpPr>
        <p:grpSpPr>
          <a:xfrm>
            <a:off x="7435595" y="1507236"/>
            <a:ext cx="4200525" cy="2367280"/>
            <a:chOff x="7435595" y="1507236"/>
            <a:chExt cx="4200525" cy="2367280"/>
          </a:xfrm>
        </p:grpSpPr>
        <p:pic>
          <p:nvPicPr>
            <p:cNvPr id="7" name="object 9">
              <a:extLst>
                <a:ext uri="{FF2B5EF4-FFF2-40B4-BE49-F238E27FC236}">
                  <a16:creationId xmlns:a16="http://schemas.microsoft.com/office/drawing/2014/main" id="{3F0CFEAE-D1C2-4552-407B-AD3A27793D23}"/>
                </a:ext>
              </a:extLst>
            </p:cNvPr>
            <p:cNvPicPr/>
            <p:nvPr/>
          </p:nvPicPr>
          <p:blipFill>
            <a:blip r:embed="rId2" cstate="print"/>
            <a:stretch>
              <a:fillRect/>
            </a:stretch>
          </p:blipFill>
          <p:spPr>
            <a:xfrm>
              <a:off x="7435595" y="1507236"/>
              <a:ext cx="4200144" cy="2366772"/>
            </a:xfrm>
            <a:prstGeom prst="rect">
              <a:avLst/>
            </a:prstGeom>
          </p:spPr>
        </p:pic>
        <p:pic>
          <p:nvPicPr>
            <p:cNvPr id="12" name="object 10">
              <a:extLst>
                <a:ext uri="{FF2B5EF4-FFF2-40B4-BE49-F238E27FC236}">
                  <a16:creationId xmlns:a16="http://schemas.microsoft.com/office/drawing/2014/main" id="{5F25CB83-E17D-21C5-65BC-48CD71B28330}"/>
                </a:ext>
              </a:extLst>
            </p:cNvPr>
            <p:cNvPicPr/>
            <p:nvPr/>
          </p:nvPicPr>
          <p:blipFill>
            <a:blip r:embed="rId3" cstate="print"/>
            <a:stretch>
              <a:fillRect/>
            </a:stretch>
          </p:blipFill>
          <p:spPr>
            <a:xfrm>
              <a:off x="10433303" y="1537716"/>
              <a:ext cx="1171955" cy="935736"/>
            </a:xfrm>
            <a:prstGeom prst="rect">
              <a:avLst/>
            </a:prstGeom>
          </p:spPr>
        </p:pic>
      </p:grpSp>
      <p:sp>
        <p:nvSpPr>
          <p:cNvPr id="13" name="object 11">
            <a:extLst>
              <a:ext uri="{FF2B5EF4-FFF2-40B4-BE49-F238E27FC236}">
                <a16:creationId xmlns:a16="http://schemas.microsoft.com/office/drawing/2014/main" id="{5A23F084-7203-1F5F-09C5-D1D6197FA84A}"/>
              </a:ext>
            </a:extLst>
          </p:cNvPr>
          <p:cNvSpPr txBox="1"/>
          <p:nvPr/>
        </p:nvSpPr>
        <p:spPr>
          <a:xfrm>
            <a:off x="382087" y="2759964"/>
            <a:ext cx="11772900" cy="2987675"/>
          </a:xfrm>
          <a:prstGeom prst="rect">
            <a:avLst/>
          </a:prstGeom>
        </p:spPr>
        <p:txBody>
          <a:bodyPr vert="horz" wrap="square" lIns="0" tIns="12700" rIns="0" bIns="0" rtlCol="0">
            <a:spAutoFit/>
          </a:bodyPr>
          <a:lstStyle/>
          <a:p>
            <a:pPr marL="462280" marR="5129530" indent="-287020">
              <a:lnSpc>
                <a:spcPct val="100000"/>
              </a:lnSpc>
              <a:spcBef>
                <a:spcPts val="100"/>
              </a:spcBef>
              <a:buFont typeface="Arial"/>
              <a:buChar char="•"/>
              <a:tabLst>
                <a:tab pos="462280" algn="l"/>
              </a:tabLst>
            </a:pPr>
            <a:r>
              <a:rPr sz="1800" b="1" dirty="0">
                <a:latin typeface="BIZ UDP明朝 Medium" panose="02020500000000000000" pitchFamily="18" charset="-128"/>
                <a:ea typeface="BIZ UDP明朝 Medium" panose="02020500000000000000" pitchFamily="18" charset="-128"/>
                <a:cs typeface="游ゴシック"/>
              </a:rPr>
              <a:t>インフレータブル構造物の</a:t>
            </a:r>
            <a:r>
              <a:rPr sz="1800" b="1" u="sng" dirty="0">
                <a:uFill>
                  <a:solidFill>
                    <a:srgbClr val="000000"/>
                  </a:solidFill>
                </a:uFill>
                <a:latin typeface="BIZ UDP明朝 Medium" panose="02020500000000000000" pitchFamily="18" charset="-128"/>
                <a:ea typeface="BIZ UDP明朝 Medium" panose="02020500000000000000" pitchFamily="18" charset="-128"/>
                <a:cs typeface="游ゴシック"/>
              </a:rPr>
              <a:t>膜膨張機能</a:t>
            </a:r>
            <a:r>
              <a:rPr sz="1800" b="1" u="none" dirty="0">
                <a:latin typeface="BIZ UDP明朝 Medium" panose="02020500000000000000" pitchFamily="18" charset="-128"/>
                <a:ea typeface="BIZ UDP明朝 Medium" panose="02020500000000000000" pitchFamily="18" charset="-128"/>
                <a:cs typeface="游ゴシック"/>
              </a:rPr>
              <a:t>と</a:t>
            </a:r>
            <a:r>
              <a:rPr sz="1800" b="1" u="sng" dirty="0">
                <a:uFill>
                  <a:solidFill>
                    <a:srgbClr val="000000"/>
                  </a:solidFill>
                </a:uFill>
                <a:latin typeface="BIZ UDP明朝 Medium" panose="02020500000000000000" pitchFamily="18" charset="-128"/>
                <a:ea typeface="BIZ UDP明朝 Medium" panose="02020500000000000000" pitchFamily="18" charset="-128"/>
                <a:cs typeface="游ゴシック"/>
              </a:rPr>
              <a:t>断熱機能</a:t>
            </a:r>
            <a:r>
              <a:rPr sz="1800" b="1" u="none" spc="-10" dirty="0">
                <a:latin typeface="BIZ UDP明朝 Medium" panose="02020500000000000000" pitchFamily="18" charset="-128"/>
                <a:ea typeface="BIZ UDP明朝 Medium" panose="02020500000000000000" pitchFamily="18" charset="-128"/>
                <a:cs typeface="游ゴシック"/>
              </a:rPr>
              <a:t>を念頭に，</a:t>
            </a:r>
            <a:r>
              <a:rPr sz="1800" b="1" u="none" spc="-15" dirty="0">
                <a:latin typeface="BIZ UDP明朝 Medium" panose="02020500000000000000" pitchFamily="18" charset="-128"/>
                <a:ea typeface="BIZ UDP明朝 Medium" panose="02020500000000000000" pitchFamily="18" charset="-128"/>
                <a:cs typeface="游ゴシック"/>
              </a:rPr>
              <a:t>月面上でローバーから熱を逃がさないシェルターについて</a:t>
            </a:r>
            <a:r>
              <a:rPr sz="1800" b="1" u="none" spc="-50" dirty="0">
                <a:latin typeface="BIZ UDP明朝 Medium" panose="02020500000000000000" pitchFamily="18" charset="-128"/>
                <a:ea typeface="BIZ UDP明朝 Medium" panose="02020500000000000000" pitchFamily="18" charset="-128"/>
                <a:cs typeface="游ゴシック"/>
              </a:rPr>
              <a:t> </a:t>
            </a:r>
            <a:r>
              <a:rPr sz="1800" b="1" u="none" spc="-10" dirty="0">
                <a:latin typeface="BIZ UDP明朝 Medium" panose="02020500000000000000" pitchFamily="18" charset="-128"/>
                <a:ea typeface="BIZ UDP明朝 Medium" panose="02020500000000000000" pitchFamily="18" charset="-128"/>
                <a:cs typeface="游ゴシック"/>
              </a:rPr>
              <a:t>概念検討を実施．</a:t>
            </a:r>
            <a:endParaRPr sz="1800" b="1" dirty="0">
              <a:latin typeface="BIZ UDP明朝 Medium" panose="02020500000000000000" pitchFamily="18" charset="-128"/>
              <a:ea typeface="BIZ UDP明朝 Medium" panose="02020500000000000000" pitchFamily="18" charset="-128"/>
              <a:cs typeface="游ゴシック"/>
            </a:endParaRPr>
          </a:p>
          <a:p>
            <a:pPr>
              <a:lnSpc>
                <a:spcPct val="100000"/>
              </a:lnSpc>
              <a:spcBef>
                <a:spcPts val="275"/>
              </a:spcBef>
            </a:pPr>
            <a:endParaRPr sz="1800" b="1" dirty="0">
              <a:latin typeface="BIZ UDP明朝 Medium" panose="02020500000000000000" pitchFamily="18" charset="-128"/>
              <a:ea typeface="BIZ UDP明朝 Medium" panose="02020500000000000000" pitchFamily="18" charset="-128"/>
              <a:cs typeface="游ゴシック"/>
            </a:endParaRPr>
          </a:p>
          <a:p>
            <a:pPr marL="7068820">
              <a:lnSpc>
                <a:spcPct val="100000"/>
              </a:lnSpc>
            </a:pPr>
            <a:r>
              <a:rPr sz="1400" b="1" dirty="0">
                <a:latin typeface="BIZ UDP明朝 Medium" panose="02020500000000000000" pitchFamily="18" charset="-128"/>
                <a:ea typeface="BIZ UDP明朝 Medium" panose="02020500000000000000" pitchFamily="18" charset="-128"/>
                <a:cs typeface="游ゴシック"/>
              </a:rPr>
              <a:t>展開収納デモ時の様子</a:t>
            </a:r>
            <a:r>
              <a:rPr sz="1400" b="1" spc="-10" dirty="0">
                <a:latin typeface="BIZ UDP明朝 Medium" panose="02020500000000000000" pitchFamily="18" charset="-128"/>
                <a:ea typeface="BIZ UDP明朝 Medium" panose="02020500000000000000" pitchFamily="18" charset="-128"/>
                <a:cs typeface="游ゴシック"/>
              </a:rPr>
              <a:t>（JAXA</a:t>
            </a:r>
            <a:r>
              <a:rPr sz="1400" b="1" spc="-15" dirty="0">
                <a:latin typeface="BIZ UDP明朝 Medium" panose="02020500000000000000" pitchFamily="18" charset="-128"/>
                <a:ea typeface="BIZ UDP明朝 Medium" panose="02020500000000000000" pitchFamily="18" charset="-128"/>
                <a:cs typeface="游ゴシック"/>
              </a:rPr>
              <a:t>相模原宇宙探査フィールド</a:t>
            </a:r>
            <a:r>
              <a:rPr sz="1400" b="1" spc="-50" dirty="0">
                <a:latin typeface="BIZ UDP明朝 Medium" panose="02020500000000000000" pitchFamily="18" charset="-128"/>
                <a:ea typeface="BIZ UDP明朝 Medium" panose="02020500000000000000" pitchFamily="18" charset="-128"/>
                <a:cs typeface="游ゴシック"/>
              </a:rPr>
              <a:t>）</a:t>
            </a:r>
            <a:endParaRPr sz="1400" b="1" dirty="0">
              <a:latin typeface="BIZ UDP明朝 Medium" panose="02020500000000000000" pitchFamily="18" charset="-128"/>
              <a:ea typeface="BIZ UDP明朝 Medium" panose="02020500000000000000" pitchFamily="18" charset="-128"/>
              <a:cs typeface="游ゴシック"/>
            </a:endParaRPr>
          </a:p>
          <a:p>
            <a:pPr marL="297815" marR="8950960" indent="-285750" algn="just">
              <a:lnSpc>
                <a:spcPct val="100000"/>
              </a:lnSpc>
              <a:spcBef>
                <a:spcPts val="1070"/>
              </a:spcBef>
              <a:buFont typeface="Wingdings"/>
              <a:buChar char=""/>
              <a:tabLst>
                <a:tab pos="299085" algn="l"/>
              </a:tabLst>
            </a:pPr>
            <a:r>
              <a:rPr sz="1800" b="1" spc="-5" dirty="0">
                <a:latin typeface="BIZ UDP明朝 Medium" panose="02020500000000000000" pitchFamily="18" charset="-128"/>
                <a:ea typeface="BIZ UDP明朝 Medium" panose="02020500000000000000" pitchFamily="18" charset="-128"/>
                <a:cs typeface="游ゴシック"/>
              </a:rPr>
              <a:t>バネとワイヤを膜構造と	併用することで少ないエ	</a:t>
            </a:r>
            <a:r>
              <a:rPr sz="1800" b="1" spc="-15" dirty="0">
                <a:latin typeface="BIZ UDP明朝 Medium" panose="02020500000000000000" pitchFamily="18" charset="-128"/>
                <a:ea typeface="BIZ UDP明朝 Medium" panose="02020500000000000000" pitchFamily="18" charset="-128"/>
                <a:cs typeface="游ゴシック"/>
              </a:rPr>
              <a:t>ネルギーで自動展開およ	</a:t>
            </a:r>
            <a:r>
              <a:rPr sz="1800" b="1" spc="-5" dirty="0">
                <a:latin typeface="BIZ UDP明朝 Medium" panose="02020500000000000000" pitchFamily="18" charset="-128"/>
                <a:ea typeface="BIZ UDP明朝 Medium" panose="02020500000000000000" pitchFamily="18" charset="-128"/>
                <a:cs typeface="游ゴシック"/>
              </a:rPr>
              <a:t>び自動収納を可能である	</a:t>
            </a:r>
            <a:r>
              <a:rPr sz="1800" b="1" spc="-10" dirty="0">
                <a:latin typeface="BIZ UDP明朝 Medium" panose="02020500000000000000" pitchFamily="18" charset="-128"/>
                <a:ea typeface="BIZ UDP明朝 Medium" panose="02020500000000000000" pitchFamily="18" charset="-128"/>
                <a:cs typeface="游ゴシック"/>
              </a:rPr>
              <a:t>ことを確認した．</a:t>
            </a:r>
            <a:endParaRPr sz="1800" b="1" dirty="0">
              <a:latin typeface="BIZ UDP明朝 Medium" panose="02020500000000000000" pitchFamily="18" charset="-128"/>
              <a:ea typeface="BIZ UDP明朝 Medium" panose="02020500000000000000" pitchFamily="18" charset="-128"/>
              <a:cs typeface="游ゴシック"/>
            </a:endParaRPr>
          </a:p>
        </p:txBody>
      </p:sp>
      <p:sp>
        <p:nvSpPr>
          <p:cNvPr id="14" name="object 12">
            <a:extLst>
              <a:ext uri="{FF2B5EF4-FFF2-40B4-BE49-F238E27FC236}">
                <a16:creationId xmlns:a16="http://schemas.microsoft.com/office/drawing/2014/main" id="{38E615DA-1182-EFB0-E689-FEE5EB755944}"/>
              </a:ext>
            </a:extLst>
          </p:cNvPr>
          <p:cNvSpPr txBox="1"/>
          <p:nvPr/>
        </p:nvSpPr>
        <p:spPr>
          <a:xfrm>
            <a:off x="382087" y="1867726"/>
            <a:ext cx="6815547" cy="275715"/>
          </a:xfrm>
          <a:prstGeom prst="rect">
            <a:avLst/>
          </a:prstGeom>
          <a:ln w="9525">
            <a:solidFill>
              <a:srgbClr val="000000"/>
            </a:solidFill>
          </a:ln>
        </p:spPr>
        <p:txBody>
          <a:bodyPr vert="horz" wrap="square" lIns="0" tIns="29209" rIns="0" bIns="0" rtlCol="0">
            <a:spAutoFit/>
          </a:bodyPr>
          <a:lstStyle/>
          <a:p>
            <a:pPr marL="1310640" marR="581025" indent="-1219200">
              <a:lnSpc>
                <a:spcPct val="100000"/>
              </a:lnSpc>
              <a:spcBef>
                <a:spcPts val="229"/>
              </a:spcBef>
            </a:pPr>
            <a:r>
              <a:rPr sz="1600" b="1" spc="-25" dirty="0">
                <a:highlight>
                  <a:srgbClr val="FFFF00"/>
                </a:highlight>
                <a:latin typeface="BIZ UDP明朝 Medium" panose="02020500000000000000" pitchFamily="18" charset="-128"/>
                <a:ea typeface="BIZ UDP明朝 Medium" panose="02020500000000000000" pitchFamily="18" charset="-128"/>
                <a:cs typeface="游ゴシック"/>
              </a:rPr>
              <a:t>※『越夜』… 極寒の月の</a:t>
            </a:r>
            <a:r>
              <a:rPr sz="1600" b="1" dirty="0">
                <a:highlight>
                  <a:srgbClr val="FFFF00"/>
                </a:highlight>
                <a:latin typeface="BIZ UDP明朝 Medium" panose="02020500000000000000" pitchFamily="18" charset="-128"/>
                <a:ea typeface="BIZ UDP明朝 Medium" panose="02020500000000000000" pitchFamily="18" charset="-128"/>
                <a:cs typeface="游ゴシック"/>
              </a:rPr>
              <a:t>14</a:t>
            </a:r>
            <a:r>
              <a:rPr sz="1600" b="1" spc="-30" dirty="0">
                <a:highlight>
                  <a:srgbClr val="FFFF00"/>
                </a:highlight>
                <a:latin typeface="BIZ UDP明朝 Medium" panose="02020500000000000000" pitchFamily="18" charset="-128"/>
                <a:ea typeface="BIZ UDP明朝 Medium" panose="02020500000000000000" pitchFamily="18" charset="-128"/>
                <a:cs typeface="游ゴシック"/>
              </a:rPr>
              <a:t>日間の夜を越してシステムを再稼働すること</a:t>
            </a:r>
            <a:r>
              <a:rPr sz="1600" b="1" spc="-30" dirty="0">
                <a:latin typeface="BIZ UDP明朝 Medium" panose="02020500000000000000" pitchFamily="18" charset="-128"/>
                <a:ea typeface="BIZ UDP明朝 Medium" panose="02020500000000000000" pitchFamily="18" charset="-128"/>
                <a:cs typeface="游ゴシック"/>
              </a:rPr>
              <a:t>．</a:t>
            </a:r>
            <a:endParaRPr sz="1600" b="1" dirty="0">
              <a:latin typeface="BIZ UDP明朝 Medium" panose="02020500000000000000" pitchFamily="18" charset="-128"/>
              <a:ea typeface="BIZ UDP明朝 Medium" panose="02020500000000000000" pitchFamily="18" charset="-128"/>
              <a:cs typeface="游ゴシック"/>
            </a:endParaRPr>
          </a:p>
        </p:txBody>
      </p:sp>
      <p:pic>
        <p:nvPicPr>
          <p:cNvPr id="15" name="object 13">
            <a:extLst>
              <a:ext uri="{FF2B5EF4-FFF2-40B4-BE49-F238E27FC236}">
                <a16:creationId xmlns:a16="http://schemas.microsoft.com/office/drawing/2014/main" id="{8C592F4D-7480-D370-3B65-39A0EE20E7D1}"/>
              </a:ext>
            </a:extLst>
          </p:cNvPr>
          <p:cNvPicPr/>
          <p:nvPr/>
        </p:nvPicPr>
        <p:blipFill>
          <a:blip r:embed="rId4" cstate="print"/>
          <a:stretch>
            <a:fillRect/>
          </a:stretch>
        </p:blipFill>
        <p:spPr>
          <a:xfrm>
            <a:off x="7435595" y="4167051"/>
            <a:ext cx="4673673" cy="2628845"/>
          </a:xfrm>
          <a:prstGeom prst="rect">
            <a:avLst/>
          </a:prstGeom>
        </p:spPr>
      </p:pic>
      <p:pic>
        <p:nvPicPr>
          <p:cNvPr id="16" name="object 14">
            <a:extLst>
              <a:ext uri="{FF2B5EF4-FFF2-40B4-BE49-F238E27FC236}">
                <a16:creationId xmlns:a16="http://schemas.microsoft.com/office/drawing/2014/main" id="{798C705F-F98A-2C6F-F233-68B5EFD39C35}"/>
              </a:ext>
            </a:extLst>
          </p:cNvPr>
          <p:cNvPicPr/>
          <p:nvPr/>
        </p:nvPicPr>
        <p:blipFill>
          <a:blip r:embed="rId5" cstate="print"/>
          <a:stretch>
            <a:fillRect/>
          </a:stretch>
        </p:blipFill>
        <p:spPr>
          <a:xfrm>
            <a:off x="3051048" y="3520914"/>
            <a:ext cx="4200144" cy="3139617"/>
          </a:xfrm>
          <a:prstGeom prst="rect">
            <a:avLst/>
          </a:prstGeom>
        </p:spPr>
      </p:pic>
    </p:spTree>
    <p:extLst>
      <p:ext uri="{BB962C8B-B14F-4D97-AF65-F5344CB8AC3E}">
        <p14:creationId xmlns:p14="http://schemas.microsoft.com/office/powerpoint/2010/main" val="748289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9AD41-1DA7-4307-12C9-ADCAAA1645D8}"/>
            </a:ext>
          </a:extLst>
        </p:cNvPr>
        <p:cNvGrpSpPr/>
        <p:nvPr/>
      </p:nvGrpSpPr>
      <p:grpSpPr>
        <a:xfrm>
          <a:off x="0" y="0"/>
          <a:ext cx="0" cy="0"/>
          <a:chOff x="0" y="0"/>
          <a:chExt cx="0" cy="0"/>
        </a:xfrm>
      </p:grpSpPr>
      <p:sp>
        <p:nvSpPr>
          <p:cNvPr id="301" name="object 18">
            <a:extLst>
              <a:ext uri="{FF2B5EF4-FFF2-40B4-BE49-F238E27FC236}">
                <a16:creationId xmlns:a16="http://schemas.microsoft.com/office/drawing/2014/main" id="{AA525BC9-DF67-49B6-84A0-49778AC00D2E}"/>
              </a:ext>
            </a:extLst>
          </p:cNvPr>
          <p:cNvSpPr txBox="1">
            <a:spLocks noGrp="1"/>
          </p:cNvSpPr>
          <p:nvPr>
            <p:ph type="title"/>
          </p:nvPr>
        </p:nvSpPr>
        <p:spPr>
          <a:xfrm>
            <a:off x="1" y="-29655"/>
            <a:ext cx="12169392" cy="566181"/>
          </a:xfrm>
          <a:prstGeom prst="rect">
            <a:avLst/>
          </a:prstGeom>
        </p:spPr>
        <p:txBody>
          <a:bodyPr vert="horz" wrap="square" lIns="0" tIns="12065" rIns="0" bIns="0" rtlCol="0">
            <a:spAutoFit/>
          </a:bodyPr>
          <a:lstStyle/>
          <a:p>
            <a:pPr marL="12700" algn="ctr">
              <a:lnSpc>
                <a:spcPct val="100000"/>
              </a:lnSpc>
              <a:spcBef>
                <a:spcPts val="95"/>
              </a:spcBef>
              <a:tabLst>
                <a:tab pos="701040" algn="l"/>
              </a:tabLst>
            </a:pPr>
            <a:r>
              <a:rPr lang="ja-JP" altLang="en-US" sz="3600" b="1" spc="-40" dirty="0">
                <a:latin typeface="BIZ UDP明朝 Medium" panose="02020500000000000000" pitchFamily="18" charset="-128"/>
                <a:ea typeface="BIZ UDP明朝 Medium" panose="02020500000000000000" pitchFamily="18" charset="-128"/>
              </a:rPr>
              <a:t>月面の環境</a:t>
            </a:r>
            <a:endParaRPr sz="3600" b="1" spc="-40" dirty="0">
              <a:latin typeface="BIZ UDP明朝 Medium" panose="02020500000000000000" pitchFamily="18" charset="-128"/>
              <a:ea typeface="BIZ UDP明朝 Medium" panose="02020500000000000000" pitchFamily="18" charset="-128"/>
            </a:endParaRPr>
          </a:p>
        </p:txBody>
      </p:sp>
      <p:graphicFrame>
        <p:nvGraphicFramePr>
          <p:cNvPr id="302" name="object 4">
            <a:extLst>
              <a:ext uri="{FF2B5EF4-FFF2-40B4-BE49-F238E27FC236}">
                <a16:creationId xmlns:a16="http://schemas.microsoft.com/office/drawing/2014/main" id="{1FDA626D-52E1-8148-31D3-0C6A7894B01D}"/>
              </a:ext>
            </a:extLst>
          </p:cNvPr>
          <p:cNvGraphicFramePr>
            <a:graphicFrameLocks noGrp="1"/>
          </p:cNvGraphicFramePr>
          <p:nvPr/>
        </p:nvGraphicFramePr>
        <p:xfrm>
          <a:off x="892238" y="679958"/>
          <a:ext cx="10394312" cy="5910576"/>
        </p:xfrm>
        <a:graphic>
          <a:graphicData uri="http://schemas.openxmlformats.org/drawingml/2006/table">
            <a:tbl>
              <a:tblPr firstRow="1" bandRow="1">
                <a:tableStyleId>{2D5ABB26-0587-4C30-8999-92F81FD0307C}</a:tableStyleId>
              </a:tblPr>
              <a:tblGrid>
                <a:gridCol w="1758950">
                  <a:extLst>
                    <a:ext uri="{9D8B030D-6E8A-4147-A177-3AD203B41FA5}">
                      <a16:colId xmlns:a16="http://schemas.microsoft.com/office/drawing/2014/main" val="20000"/>
                    </a:ext>
                  </a:extLst>
                </a:gridCol>
                <a:gridCol w="2148204">
                  <a:extLst>
                    <a:ext uri="{9D8B030D-6E8A-4147-A177-3AD203B41FA5}">
                      <a16:colId xmlns:a16="http://schemas.microsoft.com/office/drawing/2014/main" val="20001"/>
                    </a:ext>
                  </a:extLst>
                </a:gridCol>
                <a:gridCol w="3243579">
                  <a:extLst>
                    <a:ext uri="{9D8B030D-6E8A-4147-A177-3AD203B41FA5}">
                      <a16:colId xmlns:a16="http://schemas.microsoft.com/office/drawing/2014/main" val="20002"/>
                    </a:ext>
                  </a:extLst>
                </a:gridCol>
                <a:gridCol w="3243579">
                  <a:extLst>
                    <a:ext uri="{9D8B030D-6E8A-4147-A177-3AD203B41FA5}">
                      <a16:colId xmlns:a16="http://schemas.microsoft.com/office/drawing/2014/main" val="20003"/>
                    </a:ext>
                  </a:extLst>
                </a:gridCol>
              </a:tblGrid>
              <a:tr h="464820">
                <a:tc>
                  <a:txBody>
                    <a:bodyPr/>
                    <a:lstStyle/>
                    <a:p>
                      <a:pPr>
                        <a:lnSpc>
                          <a:spcPct val="100000"/>
                        </a:lnSpc>
                      </a:pPr>
                      <a:endParaRPr sz="1400" b="1" dirty="0">
                        <a:solidFill>
                          <a:schemeClr val="tx1"/>
                        </a:solidFill>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875"/>
                        </a:spcBef>
                      </a:pPr>
                      <a:r>
                        <a:rPr sz="1400" b="1" spc="-25" dirty="0">
                          <a:solidFill>
                            <a:schemeClr val="tx1"/>
                          </a:solidFill>
                          <a:latin typeface="BIZ UDP明朝 Medium" panose="02020500000000000000" pitchFamily="18" charset="-128"/>
                          <a:ea typeface="BIZ UDP明朝 Medium" panose="02020500000000000000" pitchFamily="18" charset="-128"/>
                          <a:cs typeface="游ゴシック"/>
                        </a:rPr>
                        <a:t>地上</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111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marL="635" algn="ctr">
                        <a:lnSpc>
                          <a:spcPct val="100000"/>
                        </a:lnSpc>
                        <a:spcBef>
                          <a:spcPts val="885"/>
                        </a:spcBef>
                      </a:pPr>
                      <a:r>
                        <a:rPr sz="1400" b="1" spc="-25" dirty="0">
                          <a:solidFill>
                            <a:schemeClr val="tx2"/>
                          </a:solidFill>
                          <a:latin typeface="BIZ UDP明朝 Medium" panose="02020500000000000000" pitchFamily="18" charset="-128"/>
                          <a:ea typeface="BIZ UDP明朝 Medium" panose="02020500000000000000" pitchFamily="18" charset="-128"/>
                          <a:cs typeface="游ゴシック"/>
                        </a:rPr>
                        <a:t>月面</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1123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905" algn="ctr">
                        <a:lnSpc>
                          <a:spcPct val="100000"/>
                        </a:lnSpc>
                        <a:spcBef>
                          <a:spcPts val="885"/>
                        </a:spcBef>
                      </a:pPr>
                      <a:r>
                        <a:rPr sz="1400" b="1" spc="-25" dirty="0">
                          <a:solidFill>
                            <a:schemeClr val="tx1"/>
                          </a:solidFill>
                          <a:latin typeface="BIZ UDP明朝 Medium" panose="02020500000000000000" pitchFamily="18" charset="-128"/>
                          <a:ea typeface="BIZ UDP明朝 Medium" panose="02020500000000000000" pitchFamily="18" charset="-128"/>
                          <a:cs typeface="游ゴシック"/>
                        </a:rPr>
                        <a:t>補足</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123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0"/>
                  </a:ext>
                </a:extLst>
              </a:tr>
              <a:tr h="518159">
                <a:tc>
                  <a:txBody>
                    <a:bodyPr/>
                    <a:lstStyle/>
                    <a:p>
                      <a:pPr algn="ctr">
                        <a:lnSpc>
                          <a:spcPct val="100000"/>
                        </a:lnSpc>
                        <a:spcBef>
                          <a:spcPts val="955"/>
                        </a:spcBef>
                      </a:pPr>
                      <a:r>
                        <a:rPr sz="1600" b="1" spc="-35" dirty="0">
                          <a:solidFill>
                            <a:schemeClr val="tx1"/>
                          </a:solidFill>
                          <a:latin typeface="BIZ UDP明朝 Medium" panose="02020500000000000000" pitchFamily="18" charset="-128"/>
                          <a:ea typeface="BIZ UDP明朝 Medium" panose="02020500000000000000" pitchFamily="18" charset="-128"/>
                          <a:cs typeface="游ゴシック"/>
                        </a:rPr>
                        <a:t>地表面</a:t>
                      </a:r>
                      <a:endParaRPr sz="16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212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1085"/>
                        </a:spcBef>
                      </a:pPr>
                      <a:r>
                        <a:rPr sz="1400" b="1" spc="-5" dirty="0">
                          <a:solidFill>
                            <a:schemeClr val="tx1"/>
                          </a:solidFill>
                          <a:latin typeface="BIZ UDP明朝 Medium" panose="02020500000000000000" pitchFamily="18" charset="-128"/>
                          <a:ea typeface="BIZ UDP明朝 Medium" panose="02020500000000000000" pitchFamily="18" charset="-128"/>
                          <a:cs typeface="游ゴシック"/>
                        </a:rPr>
                        <a:t>水，土，動植物，人工物</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377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marL="1905" algn="ctr">
                        <a:lnSpc>
                          <a:spcPct val="100000"/>
                        </a:lnSpc>
                        <a:spcBef>
                          <a:spcPts val="1095"/>
                        </a:spcBef>
                      </a:pPr>
                      <a:r>
                        <a:rPr sz="1400" b="1" dirty="0">
                          <a:solidFill>
                            <a:schemeClr val="tx2"/>
                          </a:solidFill>
                          <a:latin typeface="BIZ UDP明朝 Medium" panose="02020500000000000000" pitchFamily="18" charset="-128"/>
                          <a:ea typeface="BIZ UDP明朝 Medium" panose="02020500000000000000" pitchFamily="18" charset="-128"/>
                          <a:cs typeface="游ゴシック"/>
                        </a:rPr>
                        <a:t>レゴリス（月の砂），</a:t>
                      </a:r>
                      <a:r>
                        <a:rPr sz="1400" b="1" spc="-20" dirty="0">
                          <a:solidFill>
                            <a:schemeClr val="tx2"/>
                          </a:solidFill>
                          <a:latin typeface="BIZ UDP明朝 Medium" panose="02020500000000000000" pitchFamily="18" charset="-128"/>
                          <a:ea typeface="BIZ UDP明朝 Medium" panose="02020500000000000000" pitchFamily="18" charset="-128"/>
                          <a:cs typeface="游ゴシック"/>
                        </a:rPr>
                        <a:t>礫，クレーター</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1390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333375" marR="325120" indent="219075">
                        <a:lnSpc>
                          <a:spcPct val="100000"/>
                        </a:lnSpc>
                        <a:spcBef>
                          <a:spcPts val="254"/>
                        </a:spcBef>
                      </a:pP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レゴリスは細かく砕かれた</a:t>
                      </a:r>
                      <a:r>
                        <a:rPr sz="1400" b="1" spc="500" dirty="0">
                          <a:solidFill>
                            <a:schemeClr val="tx1"/>
                          </a:solidFill>
                          <a:latin typeface="BIZ UDP明朝 Medium" panose="02020500000000000000" pitchFamily="18" charset="-128"/>
                          <a:ea typeface="BIZ UDP明朝 Medium" panose="02020500000000000000" pitchFamily="18" charset="-128"/>
                          <a:cs typeface="游ゴシック"/>
                        </a:rPr>
                        <a:t> </a:t>
                      </a:r>
                      <a:r>
                        <a:rPr sz="1400" b="1" dirty="0">
                          <a:solidFill>
                            <a:schemeClr val="tx1"/>
                          </a:solidFill>
                          <a:latin typeface="BIZ UDP明朝 Medium" panose="02020500000000000000" pitchFamily="18" charset="-128"/>
                          <a:ea typeface="BIZ UDP明朝 Medium" panose="02020500000000000000" pitchFamily="18" charset="-128"/>
                          <a:cs typeface="游ゴシック"/>
                        </a:rPr>
                        <a:t>柔らかい数cm～</a:t>
                      </a: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数十</a:t>
                      </a:r>
                      <a:r>
                        <a:rPr sz="1400" b="1" dirty="0">
                          <a:solidFill>
                            <a:schemeClr val="tx1"/>
                          </a:solidFill>
                          <a:latin typeface="BIZ UDP明朝 Medium" panose="02020500000000000000" pitchFamily="18" charset="-128"/>
                          <a:ea typeface="BIZ UDP明朝 Medium" panose="02020500000000000000" pitchFamily="18" charset="-128"/>
                          <a:cs typeface="游ゴシック"/>
                        </a:rPr>
                        <a:t>ｍ</a:t>
                      </a:r>
                      <a:r>
                        <a:rPr sz="1400" b="1" spc="-20" dirty="0">
                          <a:solidFill>
                            <a:schemeClr val="tx1"/>
                          </a:solidFill>
                          <a:latin typeface="BIZ UDP明朝 Medium" panose="02020500000000000000" pitchFamily="18" charset="-128"/>
                          <a:ea typeface="BIZ UDP明朝 Medium" panose="02020500000000000000" pitchFamily="18" charset="-128"/>
                          <a:cs typeface="游ゴシック"/>
                        </a:rPr>
                        <a:t>の堆積層</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1"/>
                  </a:ext>
                </a:extLst>
              </a:tr>
              <a:tr h="655955">
                <a:tc>
                  <a:txBody>
                    <a:bodyPr/>
                    <a:lstStyle/>
                    <a:p>
                      <a:pPr algn="ctr">
                        <a:lnSpc>
                          <a:spcPct val="100000"/>
                        </a:lnSpc>
                        <a:spcBef>
                          <a:spcPts val="1500"/>
                        </a:spcBef>
                      </a:pPr>
                      <a:r>
                        <a:rPr sz="1600" b="1" spc="-40" dirty="0">
                          <a:solidFill>
                            <a:schemeClr val="tx1"/>
                          </a:solidFill>
                          <a:latin typeface="BIZ UDP明朝 Medium" panose="02020500000000000000" pitchFamily="18" charset="-128"/>
                          <a:ea typeface="BIZ UDP明朝 Medium" panose="02020500000000000000" pitchFamily="18" charset="-128"/>
                          <a:cs typeface="游ゴシック"/>
                        </a:rPr>
                        <a:t>重力</a:t>
                      </a:r>
                      <a:endParaRPr sz="1600" b="1">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90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790"/>
                        </a:spcBef>
                      </a:pPr>
                      <a:r>
                        <a:rPr sz="1400" b="1" dirty="0">
                          <a:solidFill>
                            <a:schemeClr val="tx1"/>
                          </a:solidFill>
                          <a:latin typeface="BIZ UDP明朝 Medium" panose="02020500000000000000" pitchFamily="18" charset="-128"/>
                          <a:ea typeface="BIZ UDP明朝 Medium" panose="02020500000000000000" pitchFamily="18" charset="-128"/>
                          <a:cs typeface="游ゴシック"/>
                        </a:rPr>
                        <a:t>1</a:t>
                      </a:r>
                      <a:r>
                        <a:rPr sz="1400" b="1" spc="-15" dirty="0">
                          <a:solidFill>
                            <a:schemeClr val="tx1"/>
                          </a:solidFill>
                          <a:latin typeface="BIZ UDP明朝 Medium" panose="02020500000000000000" pitchFamily="18" charset="-128"/>
                          <a:ea typeface="BIZ UDP明朝 Medium" panose="02020500000000000000" pitchFamily="18" charset="-128"/>
                          <a:cs typeface="游ゴシック"/>
                        </a:rPr>
                        <a:t> </a:t>
                      </a:r>
                      <a:r>
                        <a:rPr sz="1400" b="1" spc="-60" dirty="0">
                          <a:solidFill>
                            <a:schemeClr val="tx1"/>
                          </a:solidFill>
                          <a:latin typeface="BIZ UDP明朝 Medium" panose="02020500000000000000" pitchFamily="18" charset="-128"/>
                          <a:ea typeface="BIZ UDP明朝 Medium" panose="02020500000000000000" pitchFamily="18" charset="-128"/>
                          <a:cs typeface="游ゴシック"/>
                        </a:rPr>
                        <a:t>G</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p>
                      <a:pPr marL="1270" algn="ctr">
                        <a:lnSpc>
                          <a:spcPct val="100000"/>
                        </a:lnSpc>
                      </a:pPr>
                      <a:r>
                        <a:rPr sz="1400" b="1" dirty="0">
                          <a:solidFill>
                            <a:schemeClr val="tx1"/>
                          </a:solidFill>
                          <a:latin typeface="BIZ UDP明朝 Medium" panose="02020500000000000000" pitchFamily="18" charset="-128"/>
                          <a:ea typeface="BIZ UDP明朝 Medium" panose="02020500000000000000" pitchFamily="18" charset="-128"/>
                          <a:cs typeface="游ゴシック"/>
                        </a:rPr>
                        <a:t>(9.8</a:t>
                      </a:r>
                      <a:r>
                        <a:rPr sz="1400" b="1" spc="-25" dirty="0">
                          <a:solidFill>
                            <a:schemeClr val="tx1"/>
                          </a:solidFill>
                          <a:latin typeface="BIZ UDP明朝 Medium" panose="02020500000000000000" pitchFamily="18" charset="-128"/>
                          <a:ea typeface="BIZ UDP明朝 Medium" panose="02020500000000000000" pitchFamily="18" charset="-128"/>
                          <a:cs typeface="游ゴシック"/>
                        </a:rPr>
                        <a:t> </a:t>
                      </a: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m/s2)</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003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marL="1300480">
                        <a:lnSpc>
                          <a:spcPct val="100000"/>
                        </a:lnSpc>
                        <a:spcBef>
                          <a:spcPts val="800"/>
                        </a:spcBef>
                      </a:pPr>
                      <a:r>
                        <a:rPr sz="1400" b="1" dirty="0">
                          <a:solidFill>
                            <a:schemeClr val="tx2"/>
                          </a:solidFill>
                          <a:latin typeface="BIZ UDP明朝 Medium" panose="02020500000000000000" pitchFamily="18" charset="-128"/>
                          <a:ea typeface="BIZ UDP明朝 Medium" panose="02020500000000000000" pitchFamily="18" charset="-128"/>
                          <a:cs typeface="游ゴシック"/>
                        </a:rPr>
                        <a:t>0.167</a:t>
                      </a:r>
                      <a:r>
                        <a:rPr sz="1400" b="1" spc="-45" dirty="0">
                          <a:solidFill>
                            <a:schemeClr val="tx2"/>
                          </a:solidFill>
                          <a:latin typeface="BIZ UDP明朝 Medium" panose="02020500000000000000" pitchFamily="18" charset="-128"/>
                          <a:ea typeface="BIZ UDP明朝 Medium" panose="02020500000000000000" pitchFamily="18" charset="-128"/>
                          <a:cs typeface="游ゴシック"/>
                        </a:rPr>
                        <a:t> </a:t>
                      </a:r>
                      <a:r>
                        <a:rPr sz="1400" b="1" spc="-50" dirty="0">
                          <a:solidFill>
                            <a:schemeClr val="tx2"/>
                          </a:solidFill>
                          <a:latin typeface="BIZ UDP明朝 Medium" panose="02020500000000000000" pitchFamily="18" charset="-128"/>
                          <a:ea typeface="BIZ UDP明朝 Medium" panose="02020500000000000000" pitchFamily="18" charset="-128"/>
                          <a:cs typeface="游ゴシック"/>
                        </a:rPr>
                        <a:t>G</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p>
                      <a:pPr marL="1174115">
                        <a:lnSpc>
                          <a:spcPct val="100000"/>
                        </a:lnSpc>
                      </a:pPr>
                      <a:r>
                        <a:rPr sz="1400" b="1" dirty="0">
                          <a:solidFill>
                            <a:schemeClr val="tx2"/>
                          </a:solidFill>
                          <a:latin typeface="BIZ UDP明朝 Medium" panose="02020500000000000000" pitchFamily="18" charset="-128"/>
                          <a:ea typeface="BIZ UDP明朝 Medium" panose="02020500000000000000" pitchFamily="18" charset="-128"/>
                          <a:cs typeface="游ゴシック"/>
                        </a:rPr>
                        <a:t>(1.6</a:t>
                      </a:r>
                      <a:r>
                        <a:rPr sz="1400" b="1" spc="-30" dirty="0">
                          <a:solidFill>
                            <a:schemeClr val="tx2"/>
                          </a:solidFill>
                          <a:latin typeface="BIZ UDP明朝 Medium" panose="02020500000000000000" pitchFamily="18" charset="-128"/>
                          <a:ea typeface="BIZ UDP明朝 Medium" panose="02020500000000000000" pitchFamily="18" charset="-128"/>
                          <a:cs typeface="游ゴシック"/>
                        </a:rPr>
                        <a:t> </a:t>
                      </a:r>
                      <a:r>
                        <a:rPr sz="1400" b="1" spc="-10" dirty="0">
                          <a:solidFill>
                            <a:schemeClr val="tx2"/>
                          </a:solidFill>
                          <a:latin typeface="BIZ UDP明朝 Medium" panose="02020500000000000000" pitchFamily="18" charset="-128"/>
                          <a:ea typeface="BIZ UDP明朝 Medium" panose="02020500000000000000" pitchFamily="18" charset="-128"/>
                          <a:cs typeface="游ゴシック"/>
                        </a:rPr>
                        <a:t>m/s2)</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1016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ct val="100000"/>
                        </a:lnSpc>
                        <a:spcBef>
                          <a:spcPts val="800"/>
                        </a:spcBef>
                      </a:pPr>
                      <a:r>
                        <a:rPr sz="1400" b="1" dirty="0">
                          <a:solidFill>
                            <a:schemeClr val="tx1"/>
                          </a:solidFill>
                          <a:latin typeface="BIZ UDP明朝 Medium" panose="02020500000000000000" pitchFamily="18" charset="-128"/>
                          <a:ea typeface="BIZ UDP明朝 Medium" panose="02020500000000000000" pitchFamily="18" charset="-128"/>
                          <a:cs typeface="游ゴシック"/>
                        </a:rPr>
                        <a:t>重力が地上の</a:t>
                      </a:r>
                      <a:r>
                        <a:rPr sz="1400" b="1" spc="-25" dirty="0">
                          <a:solidFill>
                            <a:schemeClr val="tx1"/>
                          </a:solidFill>
                          <a:latin typeface="BIZ UDP明朝 Medium" panose="02020500000000000000" pitchFamily="18" charset="-128"/>
                          <a:ea typeface="BIZ UDP明朝 Medium" panose="02020500000000000000" pitchFamily="18" charset="-128"/>
                          <a:cs typeface="游ゴシック"/>
                        </a:rPr>
                        <a:t>1/6</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p>
                      <a:pPr marL="1905" algn="ctr">
                        <a:lnSpc>
                          <a:spcPct val="100000"/>
                        </a:lnSpc>
                      </a:pPr>
                      <a:r>
                        <a:rPr sz="1400" b="1" dirty="0">
                          <a:solidFill>
                            <a:schemeClr val="tx1"/>
                          </a:solidFill>
                          <a:latin typeface="BIZ UDP明朝 Medium" panose="02020500000000000000" pitchFamily="18" charset="-128"/>
                          <a:ea typeface="BIZ UDP明朝 Medium" panose="02020500000000000000" pitchFamily="18" charset="-128"/>
                          <a:cs typeface="游ゴシック"/>
                        </a:rPr>
                        <a:t>（</a:t>
                      </a:r>
                      <a:r>
                        <a:rPr sz="1400" b="1" spc="-5" dirty="0">
                          <a:solidFill>
                            <a:schemeClr val="tx1"/>
                          </a:solidFill>
                          <a:latin typeface="BIZ UDP明朝 Medium" panose="02020500000000000000" pitchFamily="18" charset="-128"/>
                          <a:ea typeface="BIZ UDP明朝 Medium" panose="02020500000000000000" pitchFamily="18" charset="-128"/>
                          <a:cs typeface="游ゴシック"/>
                        </a:rPr>
                        <a:t>軽い，抑えが効きにくい</a:t>
                      </a:r>
                      <a:r>
                        <a:rPr sz="1400" b="1" spc="-50" dirty="0">
                          <a:solidFill>
                            <a:schemeClr val="tx1"/>
                          </a:solidFill>
                          <a:latin typeface="BIZ UDP明朝 Medium" panose="02020500000000000000" pitchFamily="18" charset="-128"/>
                          <a:ea typeface="BIZ UDP明朝 Medium" panose="02020500000000000000" pitchFamily="18" charset="-128"/>
                          <a:cs typeface="游ゴシック"/>
                        </a:rPr>
                        <a:t>）</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016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2"/>
                  </a:ext>
                </a:extLst>
              </a:tr>
              <a:tr h="612140">
                <a:tc>
                  <a:txBody>
                    <a:bodyPr/>
                    <a:lstStyle/>
                    <a:p>
                      <a:pPr algn="ctr">
                        <a:lnSpc>
                          <a:spcPct val="100000"/>
                        </a:lnSpc>
                        <a:spcBef>
                          <a:spcPts val="1330"/>
                        </a:spcBef>
                      </a:pPr>
                      <a:r>
                        <a:rPr sz="1600" b="1" spc="-35" dirty="0">
                          <a:solidFill>
                            <a:schemeClr val="tx1"/>
                          </a:solidFill>
                          <a:latin typeface="BIZ UDP明朝 Medium" panose="02020500000000000000" pitchFamily="18" charset="-128"/>
                          <a:ea typeface="BIZ UDP明朝 Medium" panose="02020500000000000000" pitchFamily="18" charset="-128"/>
                          <a:cs typeface="游ゴシック"/>
                        </a:rPr>
                        <a:t>大気圧</a:t>
                      </a:r>
                      <a:endParaRPr sz="1600" b="1">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460"/>
                        </a:spcBef>
                      </a:pPr>
                      <a:r>
                        <a:rPr sz="1400" b="1" dirty="0">
                          <a:solidFill>
                            <a:schemeClr val="tx1"/>
                          </a:solidFill>
                          <a:latin typeface="BIZ UDP明朝 Medium" panose="02020500000000000000" pitchFamily="18" charset="-128"/>
                          <a:ea typeface="BIZ UDP明朝 Medium" panose="02020500000000000000" pitchFamily="18" charset="-128"/>
                          <a:cs typeface="游ゴシック"/>
                        </a:rPr>
                        <a:t>10</a:t>
                      </a:r>
                      <a:r>
                        <a:rPr sz="1350" b="1" baseline="24691" dirty="0">
                          <a:solidFill>
                            <a:schemeClr val="tx1"/>
                          </a:solidFill>
                          <a:latin typeface="BIZ UDP明朝 Medium" panose="02020500000000000000" pitchFamily="18" charset="-128"/>
                          <a:ea typeface="BIZ UDP明朝 Medium" panose="02020500000000000000" pitchFamily="18" charset="-128"/>
                          <a:cs typeface="游ゴシック"/>
                        </a:rPr>
                        <a:t>5</a:t>
                      </a:r>
                      <a:r>
                        <a:rPr sz="1350" b="1" spc="225" baseline="24691" dirty="0">
                          <a:solidFill>
                            <a:schemeClr val="tx1"/>
                          </a:solidFill>
                          <a:latin typeface="BIZ UDP明朝 Medium" panose="02020500000000000000" pitchFamily="18" charset="-128"/>
                          <a:ea typeface="BIZ UDP明朝 Medium" panose="02020500000000000000" pitchFamily="18" charset="-128"/>
                          <a:cs typeface="游ゴシック"/>
                        </a:rPr>
                        <a:t> </a:t>
                      </a:r>
                      <a:r>
                        <a:rPr sz="1400" b="1" spc="-25" dirty="0">
                          <a:solidFill>
                            <a:schemeClr val="tx1"/>
                          </a:solidFill>
                          <a:latin typeface="BIZ UDP明朝 Medium" panose="02020500000000000000" pitchFamily="18" charset="-128"/>
                          <a:ea typeface="BIZ UDP明朝 Medium" panose="02020500000000000000" pitchFamily="18" charset="-128"/>
                          <a:cs typeface="游ゴシック"/>
                        </a:rPr>
                        <a:t>Pa</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854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marL="635" algn="ctr">
                        <a:lnSpc>
                          <a:spcPct val="100000"/>
                        </a:lnSpc>
                        <a:spcBef>
                          <a:spcPts val="1470"/>
                        </a:spcBef>
                      </a:pPr>
                      <a:r>
                        <a:rPr sz="1400" b="1" dirty="0">
                          <a:solidFill>
                            <a:schemeClr val="tx2"/>
                          </a:solidFill>
                          <a:latin typeface="BIZ UDP明朝 Medium" panose="02020500000000000000" pitchFamily="18" charset="-128"/>
                          <a:ea typeface="BIZ UDP明朝 Medium" panose="02020500000000000000" pitchFamily="18" charset="-128"/>
                          <a:cs typeface="游ゴシック"/>
                        </a:rPr>
                        <a:t>10</a:t>
                      </a:r>
                      <a:r>
                        <a:rPr sz="1350" b="1" baseline="24691" dirty="0">
                          <a:solidFill>
                            <a:schemeClr val="tx2"/>
                          </a:solidFill>
                          <a:latin typeface="BIZ UDP明朝 Medium" panose="02020500000000000000" pitchFamily="18" charset="-128"/>
                          <a:ea typeface="BIZ UDP明朝 Medium" panose="02020500000000000000" pitchFamily="18" charset="-128"/>
                          <a:cs typeface="游ゴシック"/>
                        </a:rPr>
                        <a:t>-8</a:t>
                      </a:r>
                      <a:r>
                        <a:rPr sz="1350" b="1" spc="232" baseline="24691" dirty="0">
                          <a:solidFill>
                            <a:schemeClr val="tx2"/>
                          </a:solidFill>
                          <a:latin typeface="BIZ UDP明朝 Medium" panose="02020500000000000000" pitchFamily="18" charset="-128"/>
                          <a:ea typeface="BIZ UDP明朝 Medium" panose="02020500000000000000" pitchFamily="18" charset="-128"/>
                          <a:cs typeface="游ゴシック"/>
                        </a:rPr>
                        <a:t> </a:t>
                      </a:r>
                      <a:r>
                        <a:rPr sz="1400" b="1" spc="-25" dirty="0">
                          <a:solidFill>
                            <a:schemeClr val="tx2"/>
                          </a:solidFill>
                          <a:latin typeface="BIZ UDP明朝 Medium" panose="02020500000000000000" pitchFamily="18" charset="-128"/>
                          <a:ea typeface="BIZ UDP明朝 Medium" panose="02020500000000000000" pitchFamily="18" charset="-128"/>
                          <a:cs typeface="游ゴシック"/>
                        </a:rPr>
                        <a:t>Pa</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186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ct val="100000"/>
                        </a:lnSpc>
                        <a:spcBef>
                          <a:spcPts val="630"/>
                        </a:spcBef>
                      </a:pPr>
                      <a:r>
                        <a:rPr sz="1400" b="1" spc="-20" dirty="0">
                          <a:solidFill>
                            <a:schemeClr val="tx1"/>
                          </a:solidFill>
                          <a:latin typeface="BIZ UDP明朝 Medium" panose="02020500000000000000" pitchFamily="18" charset="-128"/>
                          <a:ea typeface="BIZ UDP明朝 Medium" panose="02020500000000000000" pitchFamily="18" charset="-128"/>
                          <a:cs typeface="游ゴシック"/>
                        </a:rPr>
                        <a:t>高真空</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p>
                      <a:pPr algn="ctr">
                        <a:lnSpc>
                          <a:spcPct val="100000"/>
                        </a:lnSpc>
                      </a:pPr>
                      <a:r>
                        <a:rPr sz="1400" b="1" dirty="0">
                          <a:solidFill>
                            <a:schemeClr val="tx1"/>
                          </a:solidFill>
                          <a:latin typeface="BIZ UDP明朝 Medium" panose="02020500000000000000" pitchFamily="18" charset="-128"/>
                          <a:ea typeface="BIZ UDP明朝 Medium" panose="02020500000000000000" pitchFamily="18" charset="-128"/>
                          <a:cs typeface="游ゴシック"/>
                        </a:rPr>
                        <a:t>（居住空間は陽圧</a:t>
                      </a:r>
                      <a:r>
                        <a:rPr sz="1400" b="1" spc="-50" dirty="0">
                          <a:solidFill>
                            <a:schemeClr val="tx1"/>
                          </a:solidFill>
                          <a:latin typeface="BIZ UDP明朝 Medium" panose="02020500000000000000" pitchFamily="18" charset="-128"/>
                          <a:ea typeface="BIZ UDP明朝 Medium" panose="02020500000000000000" pitchFamily="18" charset="-128"/>
                          <a:cs typeface="游ゴシック"/>
                        </a:rPr>
                        <a:t>）</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800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3"/>
                  </a:ext>
                </a:extLst>
              </a:tr>
              <a:tr h="518159">
                <a:tc>
                  <a:txBody>
                    <a:bodyPr/>
                    <a:lstStyle/>
                    <a:p>
                      <a:pPr algn="ctr">
                        <a:lnSpc>
                          <a:spcPct val="100000"/>
                        </a:lnSpc>
                        <a:spcBef>
                          <a:spcPts val="960"/>
                        </a:spcBef>
                      </a:pPr>
                      <a:r>
                        <a:rPr sz="1600" b="1" spc="-40" dirty="0">
                          <a:solidFill>
                            <a:schemeClr val="tx1"/>
                          </a:solidFill>
                          <a:latin typeface="BIZ UDP明朝 Medium" panose="02020500000000000000" pitchFamily="18" charset="-128"/>
                          <a:ea typeface="BIZ UDP明朝 Medium" panose="02020500000000000000" pitchFamily="18" charset="-128"/>
                          <a:cs typeface="游ゴシック"/>
                        </a:rPr>
                        <a:t>温度</a:t>
                      </a:r>
                      <a:endParaRPr sz="1600" b="1">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219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1085"/>
                        </a:spcBef>
                      </a:pP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a:t>
                      </a:r>
                      <a:r>
                        <a:rPr sz="1400" b="1" dirty="0">
                          <a:solidFill>
                            <a:schemeClr val="tx1"/>
                          </a:solidFill>
                          <a:latin typeface="BIZ UDP明朝 Medium" panose="02020500000000000000" pitchFamily="18" charset="-128"/>
                          <a:ea typeface="BIZ UDP明朝 Medium" panose="02020500000000000000" pitchFamily="18" charset="-128"/>
                          <a:cs typeface="游ゴシック"/>
                        </a:rPr>
                        <a:t>90</a:t>
                      </a: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 </a:t>
                      </a:r>
                      <a:r>
                        <a:rPr sz="1400" b="1" dirty="0">
                          <a:solidFill>
                            <a:schemeClr val="tx1"/>
                          </a:solidFill>
                          <a:latin typeface="BIZ UDP明朝 Medium" panose="02020500000000000000" pitchFamily="18" charset="-128"/>
                          <a:ea typeface="BIZ UDP明朝 Medium" panose="02020500000000000000" pitchFamily="18" charset="-128"/>
                          <a:cs typeface="游ゴシック"/>
                        </a:rPr>
                        <a:t>～</a:t>
                      </a:r>
                      <a:r>
                        <a:rPr sz="1400" b="1" spc="-5" dirty="0">
                          <a:solidFill>
                            <a:schemeClr val="tx1"/>
                          </a:solidFill>
                          <a:latin typeface="BIZ UDP明朝 Medium" panose="02020500000000000000" pitchFamily="18" charset="-128"/>
                          <a:ea typeface="BIZ UDP明朝 Medium" panose="02020500000000000000" pitchFamily="18" charset="-128"/>
                          <a:cs typeface="游ゴシック"/>
                        </a:rPr>
                        <a:t> </a:t>
                      </a:r>
                      <a:r>
                        <a:rPr sz="1400" b="1" dirty="0">
                          <a:solidFill>
                            <a:schemeClr val="tx1"/>
                          </a:solidFill>
                          <a:latin typeface="BIZ UDP明朝 Medium" panose="02020500000000000000" pitchFamily="18" charset="-128"/>
                          <a:ea typeface="BIZ UDP明朝 Medium" panose="02020500000000000000" pitchFamily="18" charset="-128"/>
                          <a:cs typeface="游ゴシック"/>
                        </a:rPr>
                        <a:t>90</a:t>
                      </a:r>
                      <a:r>
                        <a:rPr sz="1400" b="1" spc="-25" dirty="0">
                          <a:solidFill>
                            <a:schemeClr val="tx1"/>
                          </a:solidFill>
                          <a:latin typeface="BIZ UDP明朝 Medium" panose="02020500000000000000" pitchFamily="18" charset="-128"/>
                          <a:ea typeface="BIZ UDP明朝 Medium" panose="02020500000000000000" pitchFamily="18" charset="-128"/>
                          <a:cs typeface="游ゴシック"/>
                        </a:rPr>
                        <a:t> </a:t>
                      </a:r>
                      <a:r>
                        <a:rPr sz="1400" b="1" spc="-50" dirty="0">
                          <a:solidFill>
                            <a:schemeClr val="tx1"/>
                          </a:solidFill>
                          <a:latin typeface="BIZ UDP明朝 Medium" panose="02020500000000000000" pitchFamily="18" charset="-128"/>
                          <a:ea typeface="BIZ UDP明朝 Medium" panose="02020500000000000000" pitchFamily="18" charset="-128"/>
                          <a:cs typeface="游ゴシック"/>
                        </a:rPr>
                        <a:t>℃</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377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algn="ctr">
                        <a:lnSpc>
                          <a:spcPct val="100000"/>
                        </a:lnSpc>
                        <a:spcBef>
                          <a:spcPts val="260"/>
                        </a:spcBef>
                      </a:pPr>
                      <a:r>
                        <a:rPr sz="1400" b="1" spc="-10" dirty="0">
                          <a:solidFill>
                            <a:schemeClr val="tx2"/>
                          </a:solidFill>
                          <a:latin typeface="BIZ UDP明朝 Medium" panose="02020500000000000000" pitchFamily="18" charset="-128"/>
                          <a:ea typeface="BIZ UDP明朝 Medium" panose="02020500000000000000" pitchFamily="18" charset="-128"/>
                          <a:cs typeface="游ゴシック"/>
                        </a:rPr>
                        <a:t>-</a:t>
                      </a:r>
                      <a:r>
                        <a:rPr sz="1400" b="1" dirty="0">
                          <a:solidFill>
                            <a:schemeClr val="tx2"/>
                          </a:solidFill>
                          <a:latin typeface="BIZ UDP明朝 Medium" panose="02020500000000000000" pitchFamily="18" charset="-128"/>
                          <a:ea typeface="BIZ UDP明朝 Medium" panose="02020500000000000000" pitchFamily="18" charset="-128"/>
                          <a:cs typeface="游ゴシック"/>
                        </a:rPr>
                        <a:t>170</a:t>
                      </a:r>
                      <a:r>
                        <a:rPr sz="1400" b="1" spc="-25" dirty="0">
                          <a:solidFill>
                            <a:schemeClr val="tx2"/>
                          </a:solidFill>
                          <a:latin typeface="BIZ UDP明朝 Medium" panose="02020500000000000000" pitchFamily="18" charset="-128"/>
                          <a:ea typeface="BIZ UDP明朝 Medium" panose="02020500000000000000" pitchFamily="18" charset="-128"/>
                          <a:cs typeface="游ゴシック"/>
                        </a:rPr>
                        <a:t> </a:t>
                      </a:r>
                      <a:r>
                        <a:rPr sz="1400" b="1" dirty="0">
                          <a:solidFill>
                            <a:schemeClr val="tx2"/>
                          </a:solidFill>
                          <a:latin typeface="BIZ UDP明朝 Medium" panose="02020500000000000000" pitchFamily="18" charset="-128"/>
                          <a:ea typeface="BIZ UDP明朝 Medium" panose="02020500000000000000" pitchFamily="18" charset="-128"/>
                          <a:cs typeface="游ゴシック"/>
                        </a:rPr>
                        <a:t>～</a:t>
                      </a:r>
                      <a:r>
                        <a:rPr sz="1400" b="1" spc="-10" dirty="0">
                          <a:solidFill>
                            <a:schemeClr val="tx2"/>
                          </a:solidFill>
                          <a:latin typeface="BIZ UDP明朝 Medium" panose="02020500000000000000" pitchFamily="18" charset="-128"/>
                          <a:ea typeface="BIZ UDP明朝 Medium" panose="02020500000000000000" pitchFamily="18" charset="-128"/>
                          <a:cs typeface="游ゴシック"/>
                        </a:rPr>
                        <a:t> </a:t>
                      </a:r>
                      <a:r>
                        <a:rPr sz="1400" b="1" dirty="0">
                          <a:solidFill>
                            <a:schemeClr val="tx2"/>
                          </a:solidFill>
                          <a:latin typeface="BIZ UDP明朝 Medium" panose="02020500000000000000" pitchFamily="18" charset="-128"/>
                          <a:ea typeface="BIZ UDP明朝 Medium" panose="02020500000000000000" pitchFamily="18" charset="-128"/>
                          <a:cs typeface="游ゴシック"/>
                        </a:rPr>
                        <a:t>+110</a:t>
                      </a:r>
                      <a:r>
                        <a:rPr sz="1400" b="1" spc="-15" dirty="0">
                          <a:solidFill>
                            <a:schemeClr val="tx2"/>
                          </a:solidFill>
                          <a:latin typeface="BIZ UDP明朝 Medium" panose="02020500000000000000" pitchFamily="18" charset="-128"/>
                          <a:ea typeface="BIZ UDP明朝 Medium" panose="02020500000000000000" pitchFamily="18" charset="-128"/>
                          <a:cs typeface="游ゴシック"/>
                        </a:rPr>
                        <a:t> ℃ (赤道付近)</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p>
                      <a:pPr algn="ctr">
                        <a:lnSpc>
                          <a:spcPct val="100000"/>
                        </a:lnSpc>
                      </a:pPr>
                      <a:r>
                        <a:rPr sz="1400" b="1" spc="-10" dirty="0">
                          <a:solidFill>
                            <a:schemeClr val="tx2"/>
                          </a:solidFill>
                          <a:latin typeface="BIZ UDP明朝 Medium" panose="02020500000000000000" pitchFamily="18" charset="-128"/>
                          <a:ea typeface="BIZ UDP明朝 Medium" panose="02020500000000000000" pitchFamily="18" charset="-128"/>
                          <a:cs typeface="游ゴシック"/>
                        </a:rPr>
                        <a:t>-238（永久影</a:t>
                      </a:r>
                      <a:r>
                        <a:rPr sz="1400" b="1" dirty="0">
                          <a:solidFill>
                            <a:schemeClr val="tx2"/>
                          </a:solidFill>
                          <a:latin typeface="BIZ UDP明朝 Medium" panose="02020500000000000000" pitchFamily="18" charset="-128"/>
                          <a:ea typeface="BIZ UDP明朝 Medium" panose="02020500000000000000" pitchFamily="18" charset="-128"/>
                          <a:cs typeface="游ゴシック"/>
                        </a:rPr>
                        <a:t>）</a:t>
                      </a:r>
                      <a:r>
                        <a:rPr sz="1400" b="1" spc="-30" dirty="0">
                          <a:solidFill>
                            <a:schemeClr val="tx2"/>
                          </a:solidFill>
                          <a:latin typeface="BIZ UDP明朝 Medium" panose="02020500000000000000" pitchFamily="18" charset="-128"/>
                          <a:ea typeface="BIZ UDP明朝 Medium" panose="02020500000000000000" pitchFamily="18" charset="-128"/>
                          <a:cs typeface="游ゴシック"/>
                        </a:rPr>
                        <a:t> </a:t>
                      </a:r>
                      <a:r>
                        <a:rPr sz="1400" b="1" dirty="0">
                          <a:solidFill>
                            <a:schemeClr val="tx2"/>
                          </a:solidFill>
                          <a:latin typeface="BIZ UDP明朝 Medium" panose="02020500000000000000" pitchFamily="18" charset="-128"/>
                          <a:ea typeface="BIZ UDP明朝 Medium" panose="02020500000000000000" pitchFamily="18" charset="-128"/>
                          <a:cs typeface="游ゴシック"/>
                        </a:rPr>
                        <a:t>～ -50</a:t>
                      </a:r>
                      <a:r>
                        <a:rPr sz="1400" b="1" spc="-20" dirty="0">
                          <a:solidFill>
                            <a:schemeClr val="tx2"/>
                          </a:solidFill>
                          <a:latin typeface="BIZ UDP明朝 Medium" panose="02020500000000000000" pitchFamily="18" charset="-128"/>
                          <a:ea typeface="BIZ UDP明朝 Medium" panose="02020500000000000000" pitchFamily="18" charset="-128"/>
                          <a:cs typeface="游ゴシック"/>
                        </a:rPr>
                        <a:t> ℃ (極域)</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ct val="100000"/>
                        </a:lnSpc>
                        <a:spcBef>
                          <a:spcPts val="1100"/>
                        </a:spcBef>
                      </a:pP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温度差が激しい</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39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4"/>
                  </a:ext>
                </a:extLst>
              </a:tr>
              <a:tr h="464184">
                <a:tc>
                  <a:txBody>
                    <a:bodyPr/>
                    <a:lstStyle/>
                    <a:p>
                      <a:pPr algn="ctr">
                        <a:lnSpc>
                          <a:spcPct val="100000"/>
                        </a:lnSpc>
                        <a:spcBef>
                          <a:spcPts val="750"/>
                        </a:spcBef>
                      </a:pPr>
                      <a:r>
                        <a:rPr sz="1600" b="1" spc="-35" dirty="0">
                          <a:solidFill>
                            <a:schemeClr val="tx1"/>
                          </a:solidFill>
                          <a:latin typeface="BIZ UDP明朝 Medium" panose="02020500000000000000" pitchFamily="18" charset="-128"/>
                          <a:ea typeface="BIZ UDP明朝 Medium" panose="02020500000000000000" pitchFamily="18" charset="-128"/>
                          <a:cs typeface="游ゴシック"/>
                        </a:rPr>
                        <a:t>日陰周期</a:t>
                      </a:r>
                      <a:endParaRPr sz="1600" b="1">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952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880"/>
                        </a:spcBef>
                      </a:pPr>
                      <a:r>
                        <a:rPr sz="1400" b="1" dirty="0">
                          <a:solidFill>
                            <a:schemeClr val="tx1"/>
                          </a:solidFill>
                          <a:latin typeface="BIZ UDP明朝 Medium" panose="02020500000000000000" pitchFamily="18" charset="-128"/>
                          <a:ea typeface="BIZ UDP明朝 Medium" panose="02020500000000000000" pitchFamily="18" charset="-128"/>
                          <a:cs typeface="游ゴシック"/>
                        </a:rPr>
                        <a:t>1</a:t>
                      </a:r>
                      <a:r>
                        <a:rPr sz="1400" b="1" spc="-40" dirty="0">
                          <a:solidFill>
                            <a:schemeClr val="tx1"/>
                          </a:solidFill>
                          <a:latin typeface="BIZ UDP明朝 Medium" panose="02020500000000000000" pitchFamily="18" charset="-128"/>
                          <a:ea typeface="BIZ UDP明朝 Medium" panose="02020500000000000000" pitchFamily="18" charset="-128"/>
                          <a:cs typeface="游ゴシック"/>
                        </a:rPr>
                        <a:t> 日</a:t>
                      </a:r>
                      <a:endParaRPr sz="1400" b="1">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117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marL="1329690">
                        <a:lnSpc>
                          <a:spcPct val="100000"/>
                        </a:lnSpc>
                        <a:spcBef>
                          <a:spcPts val="890"/>
                        </a:spcBef>
                      </a:pPr>
                      <a:r>
                        <a:rPr sz="1400" b="1" dirty="0">
                          <a:solidFill>
                            <a:schemeClr val="tx2"/>
                          </a:solidFill>
                          <a:latin typeface="BIZ UDP明朝 Medium" panose="02020500000000000000" pitchFamily="18" charset="-128"/>
                          <a:ea typeface="BIZ UDP明朝 Medium" panose="02020500000000000000" pitchFamily="18" charset="-128"/>
                          <a:cs typeface="游ゴシック"/>
                        </a:rPr>
                        <a:t>29.5</a:t>
                      </a:r>
                      <a:r>
                        <a:rPr sz="1400" b="1" spc="-40" dirty="0">
                          <a:solidFill>
                            <a:schemeClr val="tx2"/>
                          </a:solidFill>
                          <a:latin typeface="BIZ UDP明朝 Medium" panose="02020500000000000000" pitchFamily="18" charset="-128"/>
                          <a:ea typeface="BIZ UDP明朝 Medium" panose="02020500000000000000" pitchFamily="18" charset="-128"/>
                          <a:cs typeface="游ゴシック"/>
                        </a:rPr>
                        <a:t> 日</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1130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890"/>
                        </a:spcBef>
                      </a:pP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-170℃</a:t>
                      </a:r>
                      <a:r>
                        <a:rPr sz="1400" b="1" spc="-5" dirty="0">
                          <a:solidFill>
                            <a:schemeClr val="tx1"/>
                          </a:solidFill>
                          <a:latin typeface="BIZ UDP明朝 Medium" panose="02020500000000000000" pitchFamily="18" charset="-128"/>
                          <a:ea typeface="BIZ UDP明朝 Medium" panose="02020500000000000000" pitchFamily="18" charset="-128"/>
                          <a:cs typeface="游ゴシック"/>
                        </a:rPr>
                        <a:t>以下の極寒の夜が</a:t>
                      </a: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14</a:t>
                      </a:r>
                      <a:r>
                        <a:rPr sz="1400" b="1" spc="-20" dirty="0">
                          <a:solidFill>
                            <a:schemeClr val="tx1"/>
                          </a:solidFill>
                          <a:latin typeface="BIZ UDP明朝 Medium" panose="02020500000000000000" pitchFamily="18" charset="-128"/>
                          <a:ea typeface="BIZ UDP明朝 Medium" panose="02020500000000000000" pitchFamily="18" charset="-128"/>
                          <a:cs typeface="游ゴシック"/>
                        </a:rPr>
                        <a:t>日間続く</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130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5"/>
                  </a:ext>
                </a:extLst>
              </a:tr>
              <a:tr h="518159">
                <a:tc>
                  <a:txBody>
                    <a:bodyPr/>
                    <a:lstStyle/>
                    <a:p>
                      <a:pPr algn="ctr">
                        <a:lnSpc>
                          <a:spcPct val="100000"/>
                        </a:lnSpc>
                        <a:spcBef>
                          <a:spcPts val="960"/>
                        </a:spcBef>
                      </a:pPr>
                      <a:r>
                        <a:rPr sz="1600" b="1" spc="-35" dirty="0">
                          <a:solidFill>
                            <a:schemeClr val="tx1"/>
                          </a:solidFill>
                          <a:latin typeface="BIZ UDP明朝 Medium" panose="02020500000000000000" pitchFamily="18" charset="-128"/>
                          <a:ea typeface="BIZ UDP明朝 Medium" panose="02020500000000000000" pitchFamily="18" charset="-128"/>
                          <a:cs typeface="游ゴシック"/>
                        </a:rPr>
                        <a:t>放射線</a:t>
                      </a:r>
                      <a:endParaRPr sz="1600" b="1">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219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81660">
                        <a:lnSpc>
                          <a:spcPct val="100000"/>
                        </a:lnSpc>
                        <a:spcBef>
                          <a:spcPts val="1090"/>
                        </a:spcBef>
                      </a:pPr>
                      <a:r>
                        <a:rPr sz="1400" b="1" dirty="0">
                          <a:solidFill>
                            <a:schemeClr val="tx1"/>
                          </a:solidFill>
                          <a:latin typeface="BIZ UDP明朝 Medium" panose="02020500000000000000" pitchFamily="18" charset="-128"/>
                          <a:ea typeface="BIZ UDP明朝 Medium" panose="02020500000000000000" pitchFamily="18" charset="-128"/>
                          <a:cs typeface="游ゴシック"/>
                        </a:rPr>
                        <a:t>0.39</a:t>
                      </a:r>
                      <a:r>
                        <a:rPr sz="1400" b="1" spc="-45" dirty="0">
                          <a:solidFill>
                            <a:schemeClr val="tx1"/>
                          </a:solidFill>
                          <a:latin typeface="BIZ UDP明朝 Medium" panose="02020500000000000000" pitchFamily="18" charset="-128"/>
                          <a:ea typeface="BIZ UDP明朝 Medium" panose="02020500000000000000" pitchFamily="18" charset="-128"/>
                          <a:cs typeface="游ゴシック"/>
                        </a:rPr>
                        <a:t> </a:t>
                      </a: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mSv/yr</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38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algn="ctr">
                        <a:lnSpc>
                          <a:spcPct val="100000"/>
                        </a:lnSpc>
                        <a:spcBef>
                          <a:spcPts val="260"/>
                        </a:spcBef>
                      </a:pPr>
                      <a:r>
                        <a:rPr sz="1400" b="1" dirty="0">
                          <a:solidFill>
                            <a:schemeClr val="tx2"/>
                          </a:solidFill>
                          <a:latin typeface="BIZ UDP明朝 Medium" panose="02020500000000000000" pitchFamily="18" charset="-128"/>
                          <a:ea typeface="BIZ UDP明朝 Medium" panose="02020500000000000000" pitchFamily="18" charset="-128"/>
                          <a:cs typeface="游ゴシック"/>
                        </a:rPr>
                        <a:t>～</a:t>
                      </a:r>
                      <a:r>
                        <a:rPr sz="1400" b="1" spc="-15" dirty="0">
                          <a:solidFill>
                            <a:schemeClr val="tx2"/>
                          </a:solidFill>
                          <a:latin typeface="BIZ UDP明朝 Medium" panose="02020500000000000000" pitchFamily="18" charset="-128"/>
                          <a:ea typeface="BIZ UDP明朝 Medium" panose="02020500000000000000" pitchFamily="18" charset="-128"/>
                          <a:cs typeface="游ゴシック"/>
                        </a:rPr>
                        <a:t> </a:t>
                      </a:r>
                      <a:r>
                        <a:rPr sz="1400" b="1" dirty="0">
                          <a:solidFill>
                            <a:schemeClr val="tx2"/>
                          </a:solidFill>
                          <a:latin typeface="BIZ UDP明朝 Medium" panose="02020500000000000000" pitchFamily="18" charset="-128"/>
                          <a:ea typeface="BIZ UDP明朝 Medium" panose="02020500000000000000" pitchFamily="18" charset="-128"/>
                          <a:cs typeface="游ゴシック"/>
                        </a:rPr>
                        <a:t>500</a:t>
                      </a:r>
                      <a:r>
                        <a:rPr sz="1400" b="1" spc="-20" dirty="0">
                          <a:solidFill>
                            <a:schemeClr val="tx2"/>
                          </a:solidFill>
                          <a:latin typeface="BIZ UDP明朝 Medium" panose="02020500000000000000" pitchFamily="18" charset="-128"/>
                          <a:ea typeface="BIZ UDP明朝 Medium" panose="02020500000000000000" pitchFamily="18" charset="-128"/>
                          <a:cs typeface="游ゴシック"/>
                        </a:rPr>
                        <a:t> </a:t>
                      </a:r>
                      <a:r>
                        <a:rPr sz="1400" b="1" spc="-10" dirty="0">
                          <a:solidFill>
                            <a:schemeClr val="tx2"/>
                          </a:solidFill>
                          <a:latin typeface="BIZ UDP明朝 Medium" panose="02020500000000000000" pitchFamily="18" charset="-128"/>
                          <a:ea typeface="BIZ UDP明朝 Medium" panose="02020500000000000000" pitchFamily="18" charset="-128"/>
                          <a:cs typeface="游ゴシック"/>
                        </a:rPr>
                        <a:t>mSv/yr</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p>
                      <a:pPr marL="635" algn="ctr">
                        <a:lnSpc>
                          <a:spcPct val="100000"/>
                        </a:lnSpc>
                      </a:pPr>
                      <a:r>
                        <a:rPr sz="1400" b="1" spc="-10" dirty="0">
                          <a:solidFill>
                            <a:schemeClr val="tx2"/>
                          </a:solidFill>
                          <a:latin typeface="BIZ UDP明朝 Medium" panose="02020500000000000000" pitchFamily="18" charset="-128"/>
                          <a:ea typeface="BIZ UDP明朝 Medium" panose="02020500000000000000" pitchFamily="18" charset="-128"/>
                          <a:cs typeface="游ゴシック"/>
                        </a:rPr>
                        <a:t>（～1,400mSv/yr</a:t>
                      </a:r>
                      <a:r>
                        <a:rPr sz="1400" b="1" spc="-5" dirty="0">
                          <a:solidFill>
                            <a:schemeClr val="tx2"/>
                          </a:solidFill>
                          <a:latin typeface="BIZ UDP明朝 Medium" panose="02020500000000000000" pitchFamily="18" charset="-128"/>
                          <a:ea typeface="BIZ UDP明朝 Medium" panose="02020500000000000000" pitchFamily="18" charset="-128"/>
                          <a:cs typeface="游ゴシック"/>
                        </a:rPr>
                        <a:t>との報告も</a:t>
                      </a:r>
                      <a:r>
                        <a:rPr sz="1400" b="1" spc="-50" dirty="0">
                          <a:solidFill>
                            <a:schemeClr val="tx2"/>
                          </a:solidFill>
                          <a:latin typeface="BIZ UDP明朝 Medium" panose="02020500000000000000" pitchFamily="18" charset="-128"/>
                          <a:ea typeface="BIZ UDP明朝 Medium" panose="02020500000000000000" pitchFamily="18" charset="-128"/>
                          <a:cs typeface="游ゴシック"/>
                        </a:rPr>
                        <a:t>）</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3175" algn="ctr">
                        <a:lnSpc>
                          <a:spcPct val="100000"/>
                        </a:lnSpc>
                        <a:spcBef>
                          <a:spcPts val="260"/>
                        </a:spcBef>
                      </a:pPr>
                      <a:r>
                        <a:rPr sz="1400" b="1" dirty="0">
                          <a:solidFill>
                            <a:schemeClr val="tx1"/>
                          </a:solidFill>
                          <a:latin typeface="BIZ UDP明朝 Medium" panose="02020500000000000000" pitchFamily="18" charset="-128"/>
                          <a:ea typeface="BIZ UDP明朝 Medium" panose="02020500000000000000" pitchFamily="18" charset="-128"/>
                          <a:cs typeface="游ゴシック"/>
                        </a:rPr>
                        <a:t>月面では</a:t>
                      </a: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1年もかからず</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p>
                      <a:pPr marL="1905" algn="ctr">
                        <a:lnSpc>
                          <a:spcPct val="100000"/>
                        </a:lnSpc>
                      </a:pPr>
                      <a:r>
                        <a:rPr sz="1400" b="1" dirty="0">
                          <a:solidFill>
                            <a:schemeClr val="tx1"/>
                          </a:solidFill>
                          <a:latin typeface="BIZ UDP明朝 Medium" panose="02020500000000000000" pitchFamily="18" charset="-128"/>
                          <a:ea typeface="BIZ UDP明朝 Medium" panose="02020500000000000000" pitchFamily="18" charset="-128"/>
                          <a:cs typeface="游ゴシック"/>
                        </a:rPr>
                        <a:t>職業人年間限度</a:t>
                      </a: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50mSv</a:t>
                      </a:r>
                      <a:r>
                        <a:rPr sz="1400" b="1" spc="-15" dirty="0">
                          <a:solidFill>
                            <a:schemeClr val="tx1"/>
                          </a:solidFill>
                          <a:latin typeface="BIZ UDP明朝 Medium" panose="02020500000000000000" pitchFamily="18" charset="-128"/>
                          <a:ea typeface="BIZ UDP明朝 Medium" panose="02020500000000000000" pitchFamily="18" charset="-128"/>
                          <a:cs typeface="游ゴシック"/>
                        </a:rPr>
                        <a:t>を超える</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6"/>
                  </a:ext>
                </a:extLst>
              </a:tr>
              <a:tr h="655955">
                <a:tc>
                  <a:txBody>
                    <a:bodyPr/>
                    <a:lstStyle/>
                    <a:p>
                      <a:pPr algn="ctr">
                        <a:lnSpc>
                          <a:spcPct val="100000"/>
                        </a:lnSpc>
                        <a:spcBef>
                          <a:spcPts val="1505"/>
                        </a:spcBef>
                      </a:pPr>
                      <a:r>
                        <a:rPr sz="1600" b="1" spc="-40" dirty="0">
                          <a:solidFill>
                            <a:schemeClr val="tx1"/>
                          </a:solidFill>
                          <a:latin typeface="BIZ UDP明朝 Medium" panose="02020500000000000000" pitchFamily="18" charset="-128"/>
                          <a:ea typeface="BIZ UDP明朝 Medium" panose="02020500000000000000" pitchFamily="18" charset="-128"/>
                          <a:cs typeface="游ゴシック"/>
                        </a:rPr>
                        <a:t>隕石</a:t>
                      </a:r>
                      <a:endParaRPr sz="1600" b="1">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911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8650" marR="531495" indent="-90170">
                        <a:lnSpc>
                          <a:spcPct val="100000"/>
                        </a:lnSpc>
                        <a:spcBef>
                          <a:spcPts val="795"/>
                        </a:spcBef>
                      </a:pP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多くは大気で燃え尽きる</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009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a:lnSpc>
                          <a:spcPct val="100000"/>
                        </a:lnSpc>
                        <a:spcBef>
                          <a:spcPts val="35"/>
                        </a:spcBef>
                      </a:pPr>
                      <a:endParaRPr sz="1400" b="1" dirty="0">
                        <a:solidFill>
                          <a:schemeClr val="tx2"/>
                        </a:solidFill>
                        <a:latin typeface="BIZ UDP明朝 Medium" panose="02020500000000000000" pitchFamily="18" charset="-128"/>
                        <a:ea typeface="BIZ UDP明朝 Medium" panose="02020500000000000000" pitchFamily="18" charset="-128"/>
                        <a:cs typeface="Times New Roman"/>
                      </a:endParaRPr>
                    </a:p>
                    <a:p>
                      <a:pPr marL="1905" algn="ctr">
                        <a:lnSpc>
                          <a:spcPct val="100000"/>
                        </a:lnSpc>
                      </a:pPr>
                      <a:r>
                        <a:rPr sz="1400" b="1" spc="-10" dirty="0">
                          <a:solidFill>
                            <a:schemeClr val="tx2"/>
                          </a:solidFill>
                          <a:latin typeface="BIZ UDP明朝 Medium" panose="02020500000000000000" pitchFamily="18" charset="-128"/>
                          <a:ea typeface="BIZ UDP明朝 Medium" panose="02020500000000000000" pitchFamily="18" charset="-128"/>
                          <a:cs typeface="游ゴシック"/>
                        </a:rPr>
                        <a:t>小さな隕石まで月面を直撃する</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909319" marR="544830" indent="-356870">
                        <a:lnSpc>
                          <a:spcPct val="100000"/>
                        </a:lnSpc>
                        <a:spcBef>
                          <a:spcPts val="805"/>
                        </a:spcBef>
                      </a:pP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大気がないので燃え尽きず月面まで到達する</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022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7"/>
                  </a:ext>
                </a:extLst>
              </a:tr>
              <a:tr h="655955">
                <a:tc>
                  <a:txBody>
                    <a:bodyPr/>
                    <a:lstStyle/>
                    <a:p>
                      <a:pPr algn="ctr">
                        <a:lnSpc>
                          <a:spcPct val="100000"/>
                        </a:lnSpc>
                        <a:spcBef>
                          <a:spcPts val="1510"/>
                        </a:spcBef>
                      </a:pPr>
                      <a:r>
                        <a:rPr sz="1600" b="1" spc="-40" dirty="0">
                          <a:solidFill>
                            <a:schemeClr val="tx1"/>
                          </a:solidFill>
                          <a:latin typeface="BIZ UDP明朝 Medium" panose="02020500000000000000" pitchFamily="18" charset="-128"/>
                          <a:ea typeface="BIZ UDP明朝 Medium" panose="02020500000000000000" pitchFamily="18" charset="-128"/>
                          <a:cs typeface="游ゴシック"/>
                        </a:rPr>
                        <a:t>磁場</a:t>
                      </a:r>
                      <a:endParaRPr sz="1600" b="1">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917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795"/>
                        </a:spcBef>
                      </a:pPr>
                      <a:r>
                        <a:rPr sz="1400" b="1" spc="-20" dirty="0">
                          <a:solidFill>
                            <a:schemeClr val="tx1"/>
                          </a:solidFill>
                          <a:latin typeface="BIZ UDP明朝 Medium" panose="02020500000000000000" pitchFamily="18" charset="-128"/>
                          <a:ea typeface="BIZ UDP明朝 Medium" panose="02020500000000000000" pitchFamily="18" charset="-128"/>
                          <a:cs typeface="游ゴシック"/>
                        </a:rPr>
                        <a:t>双極性</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p>
                      <a:pPr algn="ctr">
                        <a:lnSpc>
                          <a:spcPct val="100000"/>
                        </a:lnSpc>
                      </a:pPr>
                      <a:r>
                        <a:rPr sz="1400" b="1" dirty="0">
                          <a:solidFill>
                            <a:schemeClr val="tx1"/>
                          </a:solidFill>
                          <a:latin typeface="BIZ UDP明朝 Medium" panose="02020500000000000000" pitchFamily="18" charset="-128"/>
                          <a:ea typeface="BIZ UDP明朝 Medium" panose="02020500000000000000" pitchFamily="18" charset="-128"/>
                          <a:cs typeface="游ゴシック"/>
                        </a:rPr>
                        <a:t>（北極と南極がある</a:t>
                      </a:r>
                      <a:r>
                        <a:rPr sz="1400" b="1" spc="-50" dirty="0">
                          <a:solidFill>
                            <a:schemeClr val="tx1"/>
                          </a:solidFill>
                          <a:latin typeface="BIZ UDP明朝 Medium" panose="02020500000000000000" pitchFamily="18" charset="-128"/>
                          <a:ea typeface="BIZ UDP明朝 Medium" panose="02020500000000000000" pitchFamily="18" charset="-128"/>
                          <a:cs typeface="游ゴシック"/>
                        </a:rPr>
                        <a:t>）</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009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marL="635" algn="ctr">
                        <a:lnSpc>
                          <a:spcPct val="100000"/>
                        </a:lnSpc>
                        <a:spcBef>
                          <a:spcPts val="810"/>
                        </a:spcBef>
                      </a:pPr>
                      <a:r>
                        <a:rPr sz="1400" b="1" spc="-15" dirty="0">
                          <a:solidFill>
                            <a:schemeClr val="tx2"/>
                          </a:solidFill>
                          <a:latin typeface="BIZ UDP明朝 Medium" panose="02020500000000000000" pitchFamily="18" charset="-128"/>
                          <a:ea typeface="BIZ UDP明朝 Medium" panose="02020500000000000000" pitchFamily="18" charset="-128"/>
                          <a:cs typeface="游ゴシック"/>
                        </a:rPr>
                        <a:t>非双極性</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p>
                      <a:pPr marL="635" algn="ctr">
                        <a:lnSpc>
                          <a:spcPct val="100000"/>
                        </a:lnSpc>
                      </a:pPr>
                      <a:r>
                        <a:rPr sz="1400" b="1" dirty="0">
                          <a:solidFill>
                            <a:schemeClr val="tx2"/>
                          </a:solidFill>
                          <a:latin typeface="BIZ UDP明朝 Medium" panose="02020500000000000000" pitchFamily="18" charset="-128"/>
                          <a:ea typeface="BIZ UDP明朝 Medium" panose="02020500000000000000" pitchFamily="18" charset="-128"/>
                          <a:cs typeface="游ゴシック"/>
                        </a:rPr>
                        <a:t>（局所的に磁気異常</a:t>
                      </a:r>
                      <a:r>
                        <a:rPr sz="1400" b="1" spc="-50" dirty="0">
                          <a:solidFill>
                            <a:schemeClr val="tx2"/>
                          </a:solidFill>
                          <a:latin typeface="BIZ UDP明朝 Medium" panose="02020500000000000000" pitchFamily="18" charset="-128"/>
                          <a:ea typeface="BIZ UDP明朝 Medium" panose="02020500000000000000" pitchFamily="18" charset="-128"/>
                          <a:cs typeface="游ゴシック"/>
                        </a:rPr>
                        <a:t>）</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1028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730885" marR="721360">
                        <a:lnSpc>
                          <a:spcPct val="100000"/>
                        </a:lnSpc>
                        <a:spcBef>
                          <a:spcPts val="810"/>
                        </a:spcBef>
                      </a:pPr>
                      <a:r>
                        <a:rPr sz="1400" b="1" spc="-5" dirty="0">
                          <a:solidFill>
                            <a:schemeClr val="tx1"/>
                          </a:solidFill>
                          <a:latin typeface="BIZ UDP明朝 Medium" panose="02020500000000000000" pitchFamily="18" charset="-128"/>
                          <a:ea typeface="BIZ UDP明朝 Medium" panose="02020500000000000000" pitchFamily="18" charset="-128"/>
                          <a:cs typeface="游ゴシック"/>
                        </a:rPr>
                        <a:t>コンパスは機能しない宇宙放射線を防げない</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1028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8"/>
                  </a:ext>
                </a:extLst>
              </a:tr>
              <a:tr h="847090">
                <a:tc>
                  <a:txBody>
                    <a:bodyPr/>
                    <a:lstStyle/>
                    <a:p>
                      <a:pPr>
                        <a:lnSpc>
                          <a:spcPct val="100000"/>
                        </a:lnSpc>
                        <a:spcBef>
                          <a:spcPts val="425"/>
                        </a:spcBef>
                      </a:pPr>
                      <a:endParaRPr sz="1600" b="1">
                        <a:solidFill>
                          <a:schemeClr val="tx1"/>
                        </a:solidFill>
                        <a:latin typeface="BIZ UDP明朝 Medium" panose="02020500000000000000" pitchFamily="18" charset="-128"/>
                        <a:ea typeface="BIZ UDP明朝 Medium" panose="02020500000000000000" pitchFamily="18" charset="-128"/>
                        <a:cs typeface="Times New Roman"/>
                      </a:endParaRPr>
                    </a:p>
                    <a:p>
                      <a:pPr algn="ctr">
                        <a:lnSpc>
                          <a:spcPct val="100000"/>
                        </a:lnSpc>
                      </a:pPr>
                      <a:r>
                        <a:rPr sz="1600" b="1" spc="-35" dirty="0">
                          <a:solidFill>
                            <a:schemeClr val="tx1"/>
                          </a:solidFill>
                          <a:latin typeface="BIZ UDP明朝 Medium" panose="02020500000000000000" pitchFamily="18" charset="-128"/>
                          <a:ea typeface="BIZ UDP明朝 Medium" panose="02020500000000000000" pitchFamily="18" charset="-128"/>
                          <a:cs typeface="游ゴシック"/>
                        </a:rPr>
                        <a:t>地震動</a:t>
                      </a:r>
                      <a:endParaRPr sz="1600" b="1">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539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780"/>
                        </a:spcBef>
                      </a:pPr>
                      <a:endParaRPr sz="1400" b="1" dirty="0">
                        <a:solidFill>
                          <a:schemeClr val="tx1"/>
                        </a:solidFill>
                        <a:latin typeface="BIZ UDP明朝 Medium" panose="02020500000000000000" pitchFamily="18" charset="-128"/>
                        <a:ea typeface="BIZ UDP明朝 Medium" panose="02020500000000000000" pitchFamily="18" charset="-128"/>
                        <a:cs typeface="Times New Roman"/>
                      </a:endParaRPr>
                    </a:p>
                    <a:p>
                      <a:pPr algn="ctr">
                        <a:lnSpc>
                          <a:spcPct val="100000"/>
                        </a:lnSpc>
                      </a:pPr>
                      <a:r>
                        <a:rPr sz="1400" b="1" spc="-5" dirty="0">
                          <a:solidFill>
                            <a:schemeClr val="tx1"/>
                          </a:solidFill>
                          <a:latin typeface="BIZ UDP明朝 Medium" panose="02020500000000000000" pitchFamily="18" charset="-128"/>
                          <a:ea typeface="BIZ UDP明朝 Medium" panose="02020500000000000000" pitchFamily="18" charset="-128"/>
                          <a:cs typeface="游ゴシック"/>
                        </a:rPr>
                        <a:t>マグニチュード &lt; </a:t>
                      </a:r>
                      <a:r>
                        <a:rPr sz="1400" b="1" spc="-25" dirty="0">
                          <a:solidFill>
                            <a:schemeClr val="tx1"/>
                          </a:solidFill>
                          <a:latin typeface="BIZ UDP明朝 Medium" panose="02020500000000000000" pitchFamily="18" charset="-128"/>
                          <a:ea typeface="BIZ UDP明朝 Medium" panose="02020500000000000000" pitchFamily="18" charset="-128"/>
                          <a:cs typeface="游ゴシック"/>
                        </a:rPr>
                        <a:t>10</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990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2">
                        <a:lumMod val="20000"/>
                        <a:lumOff val="80000"/>
                      </a:schemeClr>
                    </a:solidFill>
                  </a:tcPr>
                </a:tc>
                <a:tc>
                  <a:txBody>
                    <a:bodyPr/>
                    <a:lstStyle/>
                    <a:p>
                      <a:pPr algn="ctr">
                        <a:lnSpc>
                          <a:spcPct val="100000"/>
                        </a:lnSpc>
                        <a:spcBef>
                          <a:spcPts val="720"/>
                        </a:spcBef>
                      </a:pPr>
                      <a:r>
                        <a:rPr sz="1400" b="1" spc="-15" dirty="0">
                          <a:solidFill>
                            <a:schemeClr val="tx2"/>
                          </a:solidFill>
                          <a:latin typeface="BIZ UDP明朝 Medium" panose="02020500000000000000" pitchFamily="18" charset="-128"/>
                          <a:ea typeface="BIZ UDP明朝 Medium" panose="02020500000000000000" pitchFamily="18" charset="-128"/>
                          <a:cs typeface="游ゴシック"/>
                        </a:rPr>
                        <a:t>マグニチュード &lt; </a:t>
                      </a:r>
                      <a:r>
                        <a:rPr sz="1400" b="1" spc="-50" dirty="0">
                          <a:solidFill>
                            <a:schemeClr val="tx2"/>
                          </a:solidFill>
                          <a:latin typeface="BIZ UDP明朝 Medium" panose="02020500000000000000" pitchFamily="18" charset="-128"/>
                          <a:ea typeface="BIZ UDP明朝 Medium" panose="02020500000000000000" pitchFamily="18" charset="-128"/>
                          <a:cs typeface="游ゴシック"/>
                        </a:rPr>
                        <a:t>4</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p>
                      <a:pPr algn="ctr">
                        <a:lnSpc>
                          <a:spcPct val="100000"/>
                        </a:lnSpc>
                        <a:spcBef>
                          <a:spcPts val="5"/>
                        </a:spcBef>
                      </a:pPr>
                      <a:r>
                        <a:rPr sz="1400" b="1" spc="-10" dirty="0">
                          <a:solidFill>
                            <a:schemeClr val="tx2"/>
                          </a:solidFill>
                          <a:latin typeface="BIZ UDP明朝 Medium" panose="02020500000000000000" pitchFamily="18" charset="-128"/>
                          <a:ea typeface="BIZ UDP明朝 Medium" panose="02020500000000000000" pitchFamily="18" charset="-128"/>
                          <a:cs typeface="游ゴシック"/>
                        </a:rPr>
                        <a:t>継続時間が長い</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p>
                      <a:pPr marL="49530" algn="ctr">
                        <a:lnSpc>
                          <a:spcPct val="100000"/>
                        </a:lnSpc>
                      </a:pPr>
                      <a:r>
                        <a:rPr sz="1400" b="1" spc="-5" dirty="0">
                          <a:solidFill>
                            <a:schemeClr val="tx2"/>
                          </a:solidFill>
                          <a:latin typeface="BIZ UDP明朝 Medium" panose="02020500000000000000" pitchFamily="18" charset="-128"/>
                          <a:ea typeface="BIZ UDP明朝 Medium" panose="02020500000000000000" pitchFamily="18" charset="-128"/>
                          <a:cs typeface="游ゴシック"/>
                        </a:rPr>
                        <a:t>( 一部は </a:t>
                      </a:r>
                      <a:r>
                        <a:rPr sz="1400" b="1" dirty="0">
                          <a:solidFill>
                            <a:schemeClr val="tx2"/>
                          </a:solidFill>
                          <a:latin typeface="BIZ UDP明朝 Medium" panose="02020500000000000000" pitchFamily="18" charset="-128"/>
                          <a:ea typeface="BIZ UDP明朝 Medium" panose="02020500000000000000" pitchFamily="18" charset="-128"/>
                          <a:cs typeface="游ゴシック"/>
                        </a:rPr>
                        <a:t>30</a:t>
                      </a:r>
                      <a:r>
                        <a:rPr sz="1400" b="1" spc="-10" dirty="0">
                          <a:solidFill>
                            <a:schemeClr val="tx2"/>
                          </a:solidFill>
                          <a:latin typeface="BIZ UDP明朝 Medium" panose="02020500000000000000" pitchFamily="18" charset="-128"/>
                          <a:ea typeface="BIZ UDP明朝 Medium" panose="02020500000000000000" pitchFamily="18" charset="-128"/>
                          <a:cs typeface="游ゴシック"/>
                        </a:rPr>
                        <a:t> 分以上かけて減衰)</a:t>
                      </a:r>
                      <a:endParaRPr sz="1400" b="1" dirty="0">
                        <a:solidFill>
                          <a:schemeClr val="tx2"/>
                        </a:solidFill>
                        <a:latin typeface="BIZ UDP明朝 Medium" panose="02020500000000000000" pitchFamily="18" charset="-128"/>
                        <a:ea typeface="BIZ UDP明朝 Medium" panose="02020500000000000000" pitchFamily="18" charset="-128"/>
                        <a:cs typeface="游ゴシック"/>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3175" algn="ctr">
                        <a:lnSpc>
                          <a:spcPct val="100000"/>
                        </a:lnSpc>
                        <a:spcBef>
                          <a:spcPts val="720"/>
                        </a:spcBef>
                      </a:pPr>
                      <a:r>
                        <a:rPr sz="1400" b="1" spc="-15" dirty="0">
                          <a:solidFill>
                            <a:schemeClr val="tx1"/>
                          </a:solidFill>
                          <a:latin typeface="BIZ UDP明朝 Medium" panose="02020500000000000000" pitchFamily="18" charset="-128"/>
                          <a:ea typeface="BIZ UDP明朝 Medium" panose="02020500000000000000" pitchFamily="18" charset="-128"/>
                          <a:cs typeface="游ゴシック"/>
                        </a:rPr>
                        <a:t>震度，頻度は高くないが</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p>
                      <a:pPr marL="1905" algn="ctr">
                        <a:lnSpc>
                          <a:spcPct val="100000"/>
                        </a:lnSpc>
                        <a:spcBef>
                          <a:spcPts val="5"/>
                        </a:spcBef>
                      </a:pPr>
                      <a:r>
                        <a:rPr sz="1400" b="1" spc="-5" dirty="0">
                          <a:solidFill>
                            <a:schemeClr val="tx1"/>
                          </a:solidFill>
                          <a:latin typeface="BIZ UDP明朝 Medium" panose="02020500000000000000" pitchFamily="18" charset="-128"/>
                          <a:ea typeface="BIZ UDP明朝 Medium" panose="02020500000000000000" pitchFamily="18" charset="-128"/>
                          <a:cs typeface="游ゴシック"/>
                        </a:rPr>
                        <a:t>隕石が近くに当たれば</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p>
                      <a:pPr marL="1905" algn="ctr">
                        <a:lnSpc>
                          <a:spcPct val="100000"/>
                        </a:lnSpc>
                      </a:pPr>
                      <a:r>
                        <a:rPr sz="1400" b="1" spc="-10" dirty="0">
                          <a:solidFill>
                            <a:schemeClr val="tx1"/>
                          </a:solidFill>
                          <a:latin typeface="BIZ UDP明朝 Medium" panose="02020500000000000000" pitchFamily="18" charset="-128"/>
                          <a:ea typeface="BIZ UDP明朝 Medium" panose="02020500000000000000" pitchFamily="18" charset="-128"/>
                          <a:cs typeface="游ゴシック"/>
                        </a:rPr>
                        <a:t>大きな地震発生の可能性アリ</a:t>
                      </a:r>
                      <a:endParaRPr sz="1400" b="1" dirty="0">
                        <a:solidFill>
                          <a:schemeClr val="tx1"/>
                        </a:solidFill>
                        <a:latin typeface="BIZ UDP明朝 Medium" panose="02020500000000000000" pitchFamily="18" charset="-128"/>
                        <a:ea typeface="BIZ UDP明朝 Medium" panose="02020500000000000000" pitchFamily="18" charset="-128"/>
                        <a:cs typeface="游ゴシック"/>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6">
                        <a:lumMod val="20000"/>
                        <a:lumOff val="8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16952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8ACD5-81C7-A37A-50AC-05BED1C6A4BB}"/>
            </a:ext>
          </a:extLst>
        </p:cNvPr>
        <p:cNvGrpSpPr/>
        <p:nvPr/>
      </p:nvGrpSpPr>
      <p:grpSpPr>
        <a:xfrm>
          <a:off x="0" y="0"/>
          <a:ext cx="0" cy="0"/>
          <a:chOff x="0" y="0"/>
          <a:chExt cx="0" cy="0"/>
        </a:xfrm>
      </p:grpSpPr>
      <p:sp>
        <p:nvSpPr>
          <p:cNvPr id="7" name="object 11">
            <a:extLst>
              <a:ext uri="{FF2B5EF4-FFF2-40B4-BE49-F238E27FC236}">
                <a16:creationId xmlns:a16="http://schemas.microsoft.com/office/drawing/2014/main" id="{72EF516A-9717-0C5F-2CFA-82E3B00F5ADC}"/>
              </a:ext>
            </a:extLst>
          </p:cNvPr>
          <p:cNvSpPr txBox="1"/>
          <p:nvPr/>
        </p:nvSpPr>
        <p:spPr>
          <a:xfrm>
            <a:off x="1204141" y="4088469"/>
            <a:ext cx="635000" cy="208279"/>
          </a:xfrm>
          <a:prstGeom prst="rect">
            <a:avLst/>
          </a:prstGeom>
        </p:spPr>
        <p:txBody>
          <a:bodyPr vert="horz" wrap="square" lIns="0" tIns="12700" rIns="0" bIns="0" rtlCol="0">
            <a:spAutoFit/>
          </a:bodyPr>
          <a:lstStyle/>
          <a:p>
            <a:pPr marL="12700">
              <a:lnSpc>
                <a:spcPct val="100000"/>
              </a:lnSpc>
              <a:spcBef>
                <a:spcPts val="100"/>
              </a:spcBef>
            </a:pPr>
            <a:r>
              <a:rPr sz="1200" b="1" u="sng" spc="-15" dirty="0">
                <a:uFill>
                  <a:solidFill>
                    <a:srgbClr val="000000"/>
                  </a:solidFill>
                </a:uFill>
                <a:latin typeface="游ゴシック"/>
                <a:cs typeface="游ゴシック"/>
              </a:rPr>
              <a:t>月面環境</a:t>
            </a:r>
            <a:endParaRPr sz="1200">
              <a:latin typeface="游ゴシック"/>
              <a:cs typeface="游ゴシック"/>
            </a:endParaRPr>
          </a:p>
        </p:txBody>
      </p:sp>
      <p:pic>
        <p:nvPicPr>
          <p:cNvPr id="8" name="object 12">
            <a:extLst>
              <a:ext uri="{FF2B5EF4-FFF2-40B4-BE49-F238E27FC236}">
                <a16:creationId xmlns:a16="http://schemas.microsoft.com/office/drawing/2014/main" id="{C336778D-5AE1-5846-BD2A-19540B35C651}"/>
              </a:ext>
            </a:extLst>
          </p:cNvPr>
          <p:cNvPicPr/>
          <p:nvPr/>
        </p:nvPicPr>
        <p:blipFill>
          <a:blip r:embed="rId2" cstate="print"/>
          <a:stretch>
            <a:fillRect/>
          </a:stretch>
        </p:blipFill>
        <p:spPr>
          <a:xfrm>
            <a:off x="152400" y="1071239"/>
            <a:ext cx="11734800" cy="4715522"/>
          </a:xfrm>
          <a:prstGeom prst="rect">
            <a:avLst/>
          </a:prstGeom>
        </p:spPr>
      </p:pic>
      <p:sp>
        <p:nvSpPr>
          <p:cNvPr id="11" name="テキスト ボックス 10">
            <a:extLst>
              <a:ext uri="{FF2B5EF4-FFF2-40B4-BE49-F238E27FC236}">
                <a16:creationId xmlns:a16="http://schemas.microsoft.com/office/drawing/2014/main" id="{B38C4C12-DBAE-E1EA-B863-6EA8397586D1}"/>
              </a:ext>
            </a:extLst>
          </p:cNvPr>
          <p:cNvSpPr txBox="1"/>
          <p:nvPr/>
        </p:nvSpPr>
        <p:spPr>
          <a:xfrm>
            <a:off x="0" y="-67275"/>
            <a:ext cx="12192000" cy="646331"/>
          </a:xfrm>
          <a:prstGeom prst="rect">
            <a:avLst/>
          </a:prstGeom>
          <a:solidFill>
            <a:schemeClr val="tx1"/>
          </a:solidFill>
        </p:spPr>
        <p:txBody>
          <a:bodyPr wrap="square">
            <a:spAutoFit/>
          </a:bodyPr>
          <a:lstStyle/>
          <a:p>
            <a:pPr marL="12700" algn="ctr">
              <a:lnSpc>
                <a:spcPct val="100000"/>
              </a:lnSpc>
              <a:spcBef>
                <a:spcPts val="95"/>
              </a:spcBef>
              <a:tabLst>
                <a:tab pos="701040" algn="l"/>
              </a:tabLst>
            </a:pPr>
            <a:r>
              <a:rPr lang="ja-JP" altLang="en-US" sz="3600" b="1" spc="-40" dirty="0">
                <a:solidFill>
                  <a:schemeClr val="bg1"/>
                </a:solidFill>
                <a:latin typeface="BIZ UDP明朝 Medium" panose="02020500000000000000" pitchFamily="18" charset="-128"/>
                <a:ea typeface="BIZ UDP明朝 Medium" panose="02020500000000000000" pitchFamily="18" charset="-128"/>
              </a:rPr>
              <a:t>月の南極を拠点にする＠水の確保</a:t>
            </a:r>
            <a:endParaRPr lang="en-US" altLang="ja-JP" sz="3600" b="1" spc="-40"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567340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12192635" cy="6858506"/>
            <a:chOff x="0" y="193547"/>
            <a:chExt cx="12192635" cy="6664959"/>
          </a:xfrm>
        </p:grpSpPr>
        <p:pic>
          <p:nvPicPr>
            <p:cNvPr id="3" name="object 3"/>
            <p:cNvPicPr/>
            <p:nvPr/>
          </p:nvPicPr>
          <p:blipFill>
            <a:blip r:embed="rId2" cstate="print"/>
            <a:stretch>
              <a:fillRect/>
            </a:stretch>
          </p:blipFill>
          <p:spPr>
            <a:xfrm>
              <a:off x="0" y="193547"/>
              <a:ext cx="12192012" cy="6664452"/>
            </a:xfrm>
            <a:prstGeom prst="rect">
              <a:avLst/>
            </a:prstGeom>
          </p:spPr>
        </p:pic>
        <p:pic>
          <p:nvPicPr>
            <p:cNvPr id="4" name="object 4"/>
            <p:cNvPicPr/>
            <p:nvPr/>
          </p:nvPicPr>
          <p:blipFill>
            <a:blip r:embed="rId3" cstate="print"/>
            <a:stretch>
              <a:fillRect/>
            </a:stretch>
          </p:blipFill>
          <p:spPr>
            <a:xfrm>
              <a:off x="2753867" y="5640336"/>
              <a:ext cx="1892795" cy="1217663"/>
            </a:xfrm>
            <a:prstGeom prst="rect">
              <a:avLst/>
            </a:prstGeom>
          </p:spPr>
        </p:pic>
        <p:pic>
          <p:nvPicPr>
            <p:cNvPr id="5" name="object 5"/>
            <p:cNvPicPr/>
            <p:nvPr/>
          </p:nvPicPr>
          <p:blipFill>
            <a:blip r:embed="rId4" cstate="print"/>
            <a:stretch>
              <a:fillRect/>
            </a:stretch>
          </p:blipFill>
          <p:spPr>
            <a:xfrm>
              <a:off x="6284976" y="5129787"/>
              <a:ext cx="4232135" cy="1728213"/>
            </a:xfrm>
            <a:prstGeom prst="rect">
              <a:avLst/>
            </a:prstGeom>
          </p:spPr>
        </p:pic>
        <p:pic>
          <p:nvPicPr>
            <p:cNvPr id="6" name="object 6"/>
            <p:cNvPicPr/>
            <p:nvPr/>
          </p:nvPicPr>
          <p:blipFill>
            <a:blip r:embed="rId5" cstate="print"/>
            <a:stretch>
              <a:fillRect/>
            </a:stretch>
          </p:blipFill>
          <p:spPr>
            <a:xfrm>
              <a:off x="8003566" y="5740082"/>
              <a:ext cx="1586584" cy="390563"/>
            </a:xfrm>
            <a:prstGeom prst="rect">
              <a:avLst/>
            </a:prstGeom>
          </p:spPr>
        </p:pic>
        <p:sp>
          <p:nvSpPr>
            <p:cNvPr id="7" name="object 7"/>
            <p:cNvSpPr/>
            <p:nvPr/>
          </p:nvSpPr>
          <p:spPr>
            <a:xfrm>
              <a:off x="9400031" y="5777483"/>
              <a:ext cx="1546860" cy="365760"/>
            </a:xfrm>
            <a:custGeom>
              <a:avLst/>
              <a:gdLst/>
              <a:ahLst/>
              <a:cxnLst/>
              <a:rect l="l" t="t" r="r" b="b"/>
              <a:pathLst>
                <a:path w="1546859" h="365760">
                  <a:moveTo>
                    <a:pt x="1546859" y="0"/>
                  </a:moveTo>
                  <a:lnTo>
                    <a:pt x="0" y="0"/>
                  </a:lnTo>
                  <a:lnTo>
                    <a:pt x="0" y="365759"/>
                  </a:lnTo>
                  <a:lnTo>
                    <a:pt x="1546859" y="365759"/>
                  </a:lnTo>
                  <a:lnTo>
                    <a:pt x="1546859" y="0"/>
                  </a:lnTo>
                  <a:close/>
                </a:path>
              </a:pathLst>
            </a:custGeom>
            <a:solidFill>
              <a:srgbClr val="FFFFFF"/>
            </a:solidFill>
          </p:spPr>
          <p:txBody>
            <a:bodyPr wrap="square" lIns="0" tIns="0" rIns="0" bIns="0" rtlCol="0"/>
            <a:lstStyle/>
            <a:p>
              <a:endParaRPr/>
            </a:p>
          </p:txBody>
        </p:sp>
      </p:grpSp>
      <p:sp>
        <p:nvSpPr>
          <p:cNvPr id="8" name="object 8"/>
          <p:cNvSpPr txBox="1"/>
          <p:nvPr/>
        </p:nvSpPr>
        <p:spPr>
          <a:xfrm>
            <a:off x="9634677" y="5827757"/>
            <a:ext cx="1078865" cy="239395"/>
          </a:xfrm>
          <a:prstGeom prst="rect">
            <a:avLst/>
          </a:prstGeom>
        </p:spPr>
        <p:txBody>
          <a:bodyPr vert="horz" wrap="square" lIns="0" tIns="12700" rIns="0" bIns="0" rtlCol="0">
            <a:spAutoFit/>
          </a:bodyPr>
          <a:lstStyle/>
          <a:p>
            <a:pPr marL="12700">
              <a:lnSpc>
                <a:spcPct val="100000"/>
              </a:lnSpc>
              <a:spcBef>
                <a:spcPts val="100"/>
              </a:spcBef>
            </a:pPr>
            <a:r>
              <a:rPr sz="1400" spc="-30" dirty="0">
                <a:latin typeface="Yu Gothic Medium"/>
                <a:cs typeface="Yu Gothic Medium"/>
              </a:rPr>
              <a:t>月面居住施設</a:t>
            </a:r>
            <a:endParaRPr sz="1400">
              <a:latin typeface="Yu Gothic Medium"/>
              <a:cs typeface="Yu Gothic Medium"/>
            </a:endParaRPr>
          </a:p>
        </p:txBody>
      </p:sp>
      <p:sp>
        <p:nvSpPr>
          <p:cNvPr id="9" name="object 9"/>
          <p:cNvSpPr/>
          <p:nvPr/>
        </p:nvSpPr>
        <p:spPr>
          <a:xfrm>
            <a:off x="1205483" y="6193535"/>
            <a:ext cx="1873250" cy="391795"/>
          </a:xfrm>
          <a:custGeom>
            <a:avLst/>
            <a:gdLst/>
            <a:ahLst/>
            <a:cxnLst/>
            <a:rect l="l" t="t" r="r" b="b"/>
            <a:pathLst>
              <a:path w="1873250" h="391795">
                <a:moveTo>
                  <a:pt x="1872995" y="0"/>
                </a:moveTo>
                <a:lnTo>
                  <a:pt x="0" y="0"/>
                </a:lnTo>
                <a:lnTo>
                  <a:pt x="0" y="391667"/>
                </a:lnTo>
                <a:lnTo>
                  <a:pt x="1872995" y="391667"/>
                </a:lnTo>
                <a:lnTo>
                  <a:pt x="1872995" y="0"/>
                </a:lnTo>
                <a:close/>
              </a:path>
            </a:pathLst>
          </a:custGeom>
          <a:solidFill>
            <a:srgbClr val="FFFFFF"/>
          </a:solidFill>
        </p:spPr>
        <p:txBody>
          <a:bodyPr wrap="square" lIns="0" tIns="0" rIns="0" bIns="0" rtlCol="0"/>
          <a:lstStyle/>
          <a:p>
            <a:endParaRPr/>
          </a:p>
        </p:txBody>
      </p:sp>
      <p:sp>
        <p:nvSpPr>
          <p:cNvPr id="10" name="object 10"/>
          <p:cNvSpPr txBox="1"/>
          <p:nvPr/>
        </p:nvSpPr>
        <p:spPr>
          <a:xfrm>
            <a:off x="1428318" y="6256332"/>
            <a:ext cx="1430655" cy="239395"/>
          </a:xfrm>
          <a:prstGeom prst="rect">
            <a:avLst/>
          </a:prstGeom>
        </p:spPr>
        <p:txBody>
          <a:bodyPr vert="horz" wrap="square" lIns="0" tIns="12700" rIns="0" bIns="0" rtlCol="0">
            <a:spAutoFit/>
          </a:bodyPr>
          <a:lstStyle/>
          <a:p>
            <a:pPr marL="12700">
              <a:lnSpc>
                <a:spcPct val="100000"/>
              </a:lnSpc>
              <a:spcBef>
                <a:spcPts val="100"/>
              </a:spcBef>
            </a:pPr>
            <a:r>
              <a:rPr sz="1400" spc="-35" dirty="0">
                <a:latin typeface="Yu Gothic Medium"/>
                <a:cs typeface="Yu Gothic Medium"/>
              </a:rPr>
              <a:t>有人与圧ローバ―</a:t>
            </a:r>
            <a:endParaRPr sz="1400">
              <a:latin typeface="Yu Gothic Medium"/>
              <a:cs typeface="Yu Gothic Medium"/>
            </a:endParaRPr>
          </a:p>
        </p:txBody>
      </p:sp>
      <p:sp>
        <p:nvSpPr>
          <p:cNvPr id="11" name="object 11"/>
          <p:cNvSpPr/>
          <p:nvPr/>
        </p:nvSpPr>
        <p:spPr>
          <a:xfrm>
            <a:off x="835152" y="2133600"/>
            <a:ext cx="2212975" cy="373380"/>
          </a:xfrm>
          <a:custGeom>
            <a:avLst/>
            <a:gdLst/>
            <a:ahLst/>
            <a:cxnLst/>
            <a:rect l="l" t="t" r="r" b="b"/>
            <a:pathLst>
              <a:path w="2212975" h="373380">
                <a:moveTo>
                  <a:pt x="2212848" y="0"/>
                </a:moveTo>
                <a:lnTo>
                  <a:pt x="0" y="0"/>
                </a:lnTo>
                <a:lnTo>
                  <a:pt x="0" y="373379"/>
                </a:lnTo>
                <a:lnTo>
                  <a:pt x="2212848" y="373379"/>
                </a:lnTo>
                <a:lnTo>
                  <a:pt x="2212848" y="0"/>
                </a:lnTo>
                <a:close/>
              </a:path>
            </a:pathLst>
          </a:custGeom>
          <a:solidFill>
            <a:srgbClr val="FFFFFF"/>
          </a:solidFill>
        </p:spPr>
        <p:txBody>
          <a:bodyPr wrap="square" lIns="0" tIns="0" rIns="0" bIns="0" rtlCol="0"/>
          <a:lstStyle/>
          <a:p>
            <a:endParaRPr/>
          </a:p>
        </p:txBody>
      </p:sp>
      <p:sp>
        <p:nvSpPr>
          <p:cNvPr id="12" name="object 12"/>
          <p:cNvSpPr txBox="1"/>
          <p:nvPr/>
        </p:nvSpPr>
        <p:spPr>
          <a:xfrm>
            <a:off x="835152" y="2187168"/>
            <a:ext cx="2212975" cy="239395"/>
          </a:xfrm>
          <a:prstGeom prst="rect">
            <a:avLst/>
          </a:prstGeom>
        </p:spPr>
        <p:txBody>
          <a:bodyPr vert="horz" wrap="square" lIns="0" tIns="13335" rIns="0" bIns="0" rtlCol="0">
            <a:spAutoFit/>
          </a:bodyPr>
          <a:lstStyle/>
          <a:p>
            <a:pPr marL="316865">
              <a:lnSpc>
                <a:spcPct val="100000"/>
              </a:lnSpc>
              <a:spcBef>
                <a:spcPts val="105"/>
              </a:spcBef>
            </a:pPr>
            <a:r>
              <a:rPr sz="1400" spc="-35" dirty="0">
                <a:latin typeface="Yu Gothic Medium"/>
                <a:cs typeface="Yu Gothic Medium"/>
              </a:rPr>
              <a:t>月面多目的建設機械</a:t>
            </a:r>
            <a:endParaRPr sz="1400">
              <a:latin typeface="Yu Gothic Medium"/>
              <a:cs typeface="Yu Gothic Medium"/>
            </a:endParaRPr>
          </a:p>
        </p:txBody>
      </p:sp>
      <p:grpSp>
        <p:nvGrpSpPr>
          <p:cNvPr id="13" name="object 13"/>
          <p:cNvGrpSpPr/>
          <p:nvPr/>
        </p:nvGrpSpPr>
        <p:grpSpPr>
          <a:xfrm>
            <a:off x="1892807" y="1863851"/>
            <a:ext cx="3695700" cy="1671955"/>
            <a:chOff x="1892807" y="1863851"/>
            <a:chExt cx="3695700" cy="1671955"/>
          </a:xfrm>
        </p:grpSpPr>
        <p:pic>
          <p:nvPicPr>
            <p:cNvPr id="14" name="object 14"/>
            <p:cNvPicPr/>
            <p:nvPr/>
          </p:nvPicPr>
          <p:blipFill>
            <a:blip r:embed="rId6" cstate="print"/>
            <a:stretch>
              <a:fillRect/>
            </a:stretch>
          </p:blipFill>
          <p:spPr>
            <a:xfrm>
              <a:off x="1892807" y="2484119"/>
              <a:ext cx="1808988" cy="1051559"/>
            </a:xfrm>
            <a:prstGeom prst="rect">
              <a:avLst/>
            </a:prstGeom>
          </p:spPr>
        </p:pic>
        <p:sp>
          <p:nvSpPr>
            <p:cNvPr id="15" name="object 15"/>
            <p:cNvSpPr/>
            <p:nvPr/>
          </p:nvSpPr>
          <p:spPr>
            <a:xfrm>
              <a:off x="1941575" y="2506979"/>
              <a:ext cx="1577975" cy="890269"/>
            </a:xfrm>
            <a:custGeom>
              <a:avLst/>
              <a:gdLst/>
              <a:ahLst/>
              <a:cxnLst/>
              <a:rect l="l" t="t" r="r" b="b"/>
              <a:pathLst>
                <a:path w="1577975" h="890270">
                  <a:moveTo>
                    <a:pt x="0" y="0"/>
                  </a:moveTo>
                  <a:lnTo>
                    <a:pt x="0" y="889800"/>
                  </a:lnTo>
                  <a:lnTo>
                    <a:pt x="1577911" y="889800"/>
                  </a:lnTo>
                </a:path>
              </a:pathLst>
            </a:custGeom>
            <a:ln w="12700">
              <a:solidFill>
                <a:srgbClr val="4F81BC"/>
              </a:solidFill>
            </a:ln>
          </p:spPr>
          <p:txBody>
            <a:bodyPr wrap="square" lIns="0" tIns="0" rIns="0" bIns="0" rtlCol="0"/>
            <a:lstStyle/>
            <a:p>
              <a:endParaRPr/>
            </a:p>
          </p:txBody>
        </p:sp>
        <p:sp>
          <p:nvSpPr>
            <p:cNvPr id="16" name="object 16"/>
            <p:cNvSpPr/>
            <p:nvPr/>
          </p:nvSpPr>
          <p:spPr>
            <a:xfrm>
              <a:off x="3506787" y="3358680"/>
              <a:ext cx="76200" cy="76200"/>
            </a:xfrm>
            <a:custGeom>
              <a:avLst/>
              <a:gdLst/>
              <a:ahLst/>
              <a:cxnLst/>
              <a:rect l="l" t="t" r="r" b="b"/>
              <a:pathLst>
                <a:path w="76200" h="76200">
                  <a:moveTo>
                    <a:pt x="0" y="0"/>
                  </a:moveTo>
                  <a:lnTo>
                    <a:pt x="0" y="76200"/>
                  </a:lnTo>
                  <a:lnTo>
                    <a:pt x="76200" y="38100"/>
                  </a:lnTo>
                  <a:lnTo>
                    <a:pt x="0" y="0"/>
                  </a:lnTo>
                  <a:close/>
                </a:path>
              </a:pathLst>
            </a:custGeom>
            <a:solidFill>
              <a:srgbClr val="4F81BC"/>
            </a:solidFill>
          </p:spPr>
          <p:txBody>
            <a:bodyPr wrap="square" lIns="0" tIns="0" rIns="0" bIns="0" rtlCol="0"/>
            <a:lstStyle/>
            <a:p>
              <a:endParaRPr/>
            </a:p>
          </p:txBody>
        </p:sp>
        <p:sp>
          <p:nvSpPr>
            <p:cNvPr id="17" name="object 17"/>
            <p:cNvSpPr/>
            <p:nvPr/>
          </p:nvSpPr>
          <p:spPr>
            <a:xfrm>
              <a:off x="3302507" y="1863851"/>
              <a:ext cx="2286000" cy="356870"/>
            </a:xfrm>
            <a:custGeom>
              <a:avLst/>
              <a:gdLst/>
              <a:ahLst/>
              <a:cxnLst/>
              <a:rect l="l" t="t" r="r" b="b"/>
              <a:pathLst>
                <a:path w="2286000" h="356869">
                  <a:moveTo>
                    <a:pt x="2286000" y="0"/>
                  </a:moveTo>
                  <a:lnTo>
                    <a:pt x="0" y="0"/>
                  </a:lnTo>
                  <a:lnTo>
                    <a:pt x="0" y="356615"/>
                  </a:lnTo>
                  <a:lnTo>
                    <a:pt x="2286000" y="356615"/>
                  </a:lnTo>
                  <a:lnTo>
                    <a:pt x="2286000" y="0"/>
                  </a:lnTo>
                  <a:close/>
                </a:path>
              </a:pathLst>
            </a:custGeom>
            <a:solidFill>
              <a:srgbClr val="FFFFFF"/>
            </a:solidFill>
          </p:spPr>
          <p:txBody>
            <a:bodyPr wrap="square" lIns="0" tIns="0" rIns="0" bIns="0" rtlCol="0"/>
            <a:lstStyle/>
            <a:p>
              <a:endParaRPr/>
            </a:p>
          </p:txBody>
        </p:sp>
      </p:grpSp>
      <p:sp>
        <p:nvSpPr>
          <p:cNvPr id="18" name="object 18"/>
          <p:cNvSpPr txBox="1"/>
          <p:nvPr/>
        </p:nvSpPr>
        <p:spPr>
          <a:xfrm>
            <a:off x="3302508" y="1909165"/>
            <a:ext cx="2286000" cy="239395"/>
          </a:xfrm>
          <a:prstGeom prst="rect">
            <a:avLst/>
          </a:prstGeom>
        </p:spPr>
        <p:txBody>
          <a:bodyPr vert="horz" wrap="square" lIns="0" tIns="13335" rIns="0" bIns="0" rtlCol="0">
            <a:spAutoFit/>
          </a:bodyPr>
          <a:lstStyle/>
          <a:p>
            <a:pPr marL="180340">
              <a:lnSpc>
                <a:spcPct val="100000"/>
              </a:lnSpc>
              <a:spcBef>
                <a:spcPts val="105"/>
              </a:spcBef>
            </a:pPr>
            <a:r>
              <a:rPr sz="1400" spc="-25" dirty="0">
                <a:latin typeface="Yu Gothic Medium"/>
                <a:cs typeface="Yu Gothic Medium"/>
              </a:rPr>
              <a:t>月面探査（</a:t>
            </a:r>
            <a:r>
              <a:rPr sz="1400" spc="-35" dirty="0">
                <a:latin typeface="Yu Gothic Medium"/>
                <a:cs typeface="Yu Gothic Medium"/>
              </a:rPr>
              <a:t>無人</a:t>
            </a:r>
            <a:r>
              <a:rPr sz="1400" spc="-25" dirty="0">
                <a:latin typeface="Yu Gothic Medium"/>
                <a:cs typeface="Yu Gothic Medium"/>
              </a:rPr>
              <a:t>）</a:t>
            </a:r>
            <a:r>
              <a:rPr sz="1400" spc="-40" dirty="0">
                <a:latin typeface="Yu Gothic Medium"/>
                <a:cs typeface="Yu Gothic Medium"/>
              </a:rPr>
              <a:t>ローバ</a:t>
            </a:r>
            <a:endParaRPr sz="1400">
              <a:latin typeface="Yu Gothic Medium"/>
              <a:cs typeface="Yu Gothic Medium"/>
            </a:endParaRPr>
          </a:p>
        </p:txBody>
      </p:sp>
      <p:grpSp>
        <p:nvGrpSpPr>
          <p:cNvPr id="19" name="object 19"/>
          <p:cNvGrpSpPr/>
          <p:nvPr/>
        </p:nvGrpSpPr>
        <p:grpSpPr>
          <a:xfrm>
            <a:off x="4396740" y="2113788"/>
            <a:ext cx="7503159" cy="2360930"/>
            <a:chOff x="4396740" y="2113788"/>
            <a:chExt cx="7503159" cy="2360930"/>
          </a:xfrm>
        </p:grpSpPr>
        <p:pic>
          <p:nvPicPr>
            <p:cNvPr id="20" name="object 20"/>
            <p:cNvPicPr/>
            <p:nvPr/>
          </p:nvPicPr>
          <p:blipFill>
            <a:blip r:embed="rId7" cstate="print"/>
            <a:stretch>
              <a:fillRect/>
            </a:stretch>
          </p:blipFill>
          <p:spPr>
            <a:xfrm>
              <a:off x="4396740" y="2197608"/>
              <a:ext cx="448056" cy="2276855"/>
            </a:xfrm>
            <a:prstGeom prst="rect">
              <a:avLst/>
            </a:prstGeom>
          </p:spPr>
        </p:pic>
        <p:sp>
          <p:nvSpPr>
            <p:cNvPr id="21" name="object 21"/>
            <p:cNvSpPr/>
            <p:nvPr/>
          </p:nvSpPr>
          <p:spPr>
            <a:xfrm>
              <a:off x="4445508" y="2220468"/>
              <a:ext cx="280035" cy="2051050"/>
            </a:xfrm>
            <a:custGeom>
              <a:avLst/>
              <a:gdLst/>
              <a:ahLst/>
              <a:cxnLst/>
              <a:rect l="l" t="t" r="r" b="b"/>
              <a:pathLst>
                <a:path w="280035" h="2051050">
                  <a:moveTo>
                    <a:pt x="0" y="0"/>
                  </a:moveTo>
                  <a:lnTo>
                    <a:pt x="0" y="1057008"/>
                  </a:lnTo>
                  <a:lnTo>
                    <a:pt x="279920" y="1057008"/>
                  </a:lnTo>
                  <a:lnTo>
                    <a:pt x="279920" y="2050529"/>
                  </a:lnTo>
                </a:path>
              </a:pathLst>
            </a:custGeom>
            <a:ln w="12699">
              <a:solidFill>
                <a:srgbClr val="4F81BC"/>
              </a:solidFill>
            </a:ln>
          </p:spPr>
          <p:txBody>
            <a:bodyPr wrap="square" lIns="0" tIns="0" rIns="0" bIns="0" rtlCol="0"/>
            <a:lstStyle/>
            <a:p>
              <a:endParaRPr/>
            </a:p>
          </p:txBody>
        </p:sp>
        <p:sp>
          <p:nvSpPr>
            <p:cNvPr id="22" name="object 22"/>
            <p:cNvSpPr/>
            <p:nvPr/>
          </p:nvSpPr>
          <p:spPr>
            <a:xfrm>
              <a:off x="4687316" y="4258297"/>
              <a:ext cx="76200" cy="76200"/>
            </a:xfrm>
            <a:custGeom>
              <a:avLst/>
              <a:gdLst/>
              <a:ahLst/>
              <a:cxnLst/>
              <a:rect l="l" t="t" r="r" b="b"/>
              <a:pathLst>
                <a:path w="76200" h="76200">
                  <a:moveTo>
                    <a:pt x="76200" y="0"/>
                  </a:moveTo>
                  <a:lnTo>
                    <a:pt x="0" y="0"/>
                  </a:lnTo>
                  <a:lnTo>
                    <a:pt x="38100" y="76200"/>
                  </a:lnTo>
                  <a:lnTo>
                    <a:pt x="76200" y="0"/>
                  </a:lnTo>
                  <a:close/>
                </a:path>
              </a:pathLst>
            </a:custGeom>
            <a:solidFill>
              <a:srgbClr val="4F81BC"/>
            </a:solidFill>
          </p:spPr>
          <p:txBody>
            <a:bodyPr wrap="square" lIns="0" tIns="0" rIns="0" bIns="0" rtlCol="0"/>
            <a:lstStyle/>
            <a:p>
              <a:endParaRPr/>
            </a:p>
          </p:txBody>
        </p:sp>
        <p:sp>
          <p:nvSpPr>
            <p:cNvPr id="23" name="object 23"/>
            <p:cNvSpPr/>
            <p:nvPr/>
          </p:nvSpPr>
          <p:spPr>
            <a:xfrm>
              <a:off x="7191756" y="2610612"/>
              <a:ext cx="1826260" cy="376555"/>
            </a:xfrm>
            <a:custGeom>
              <a:avLst/>
              <a:gdLst/>
              <a:ahLst/>
              <a:cxnLst/>
              <a:rect l="l" t="t" r="r" b="b"/>
              <a:pathLst>
                <a:path w="1826259" h="376555">
                  <a:moveTo>
                    <a:pt x="1825752" y="0"/>
                  </a:moveTo>
                  <a:lnTo>
                    <a:pt x="0" y="0"/>
                  </a:lnTo>
                  <a:lnTo>
                    <a:pt x="0" y="376427"/>
                  </a:lnTo>
                  <a:lnTo>
                    <a:pt x="1825752" y="376427"/>
                  </a:lnTo>
                  <a:lnTo>
                    <a:pt x="1825752" y="0"/>
                  </a:lnTo>
                  <a:close/>
                </a:path>
              </a:pathLst>
            </a:custGeom>
            <a:solidFill>
              <a:srgbClr val="FFFFFF"/>
            </a:solidFill>
          </p:spPr>
          <p:txBody>
            <a:bodyPr wrap="square" lIns="0" tIns="0" rIns="0" bIns="0" rtlCol="0"/>
            <a:lstStyle/>
            <a:p>
              <a:endParaRPr/>
            </a:p>
          </p:txBody>
        </p:sp>
        <p:sp>
          <p:nvSpPr>
            <p:cNvPr id="24" name="object 24"/>
            <p:cNvSpPr/>
            <p:nvPr/>
          </p:nvSpPr>
          <p:spPr>
            <a:xfrm>
              <a:off x="7330719" y="2707335"/>
              <a:ext cx="1550670" cy="162560"/>
            </a:xfrm>
            <a:custGeom>
              <a:avLst/>
              <a:gdLst/>
              <a:ahLst/>
              <a:cxnLst/>
              <a:rect l="l" t="t" r="r" b="b"/>
              <a:pathLst>
                <a:path w="1550670" h="162560">
                  <a:moveTo>
                    <a:pt x="33028" y="10045"/>
                  </a:moveTo>
                  <a:lnTo>
                    <a:pt x="31261" y="10045"/>
                  </a:lnTo>
                  <a:lnTo>
                    <a:pt x="30810" y="11074"/>
                  </a:lnTo>
                  <a:lnTo>
                    <a:pt x="30810" y="13157"/>
                  </a:lnTo>
                  <a:lnTo>
                    <a:pt x="30969" y="23850"/>
                  </a:lnTo>
                  <a:lnTo>
                    <a:pt x="31055" y="62852"/>
                  </a:lnTo>
                  <a:lnTo>
                    <a:pt x="30913" y="70763"/>
                  </a:lnTo>
                  <a:lnTo>
                    <a:pt x="30836" y="75065"/>
                  </a:lnTo>
                  <a:lnTo>
                    <a:pt x="29937" y="89433"/>
                  </a:lnTo>
                  <a:lnTo>
                    <a:pt x="16648" y="134051"/>
                  </a:lnTo>
                  <a:lnTo>
                    <a:pt x="0" y="154482"/>
                  </a:lnTo>
                  <a:lnTo>
                    <a:pt x="3225" y="155816"/>
                  </a:lnTo>
                  <a:lnTo>
                    <a:pt x="5994" y="157391"/>
                  </a:lnTo>
                  <a:lnTo>
                    <a:pt x="8318" y="159207"/>
                  </a:lnTo>
                  <a:lnTo>
                    <a:pt x="10058" y="160502"/>
                  </a:lnTo>
                  <a:lnTo>
                    <a:pt x="11315" y="161150"/>
                  </a:lnTo>
                  <a:lnTo>
                    <a:pt x="13030" y="161150"/>
                  </a:lnTo>
                  <a:lnTo>
                    <a:pt x="14249" y="160299"/>
                  </a:lnTo>
                  <a:lnTo>
                    <a:pt x="15676" y="158648"/>
                  </a:lnTo>
                  <a:lnTo>
                    <a:pt x="21120" y="152716"/>
                  </a:lnTo>
                  <a:lnTo>
                    <a:pt x="41451" y="111788"/>
                  </a:lnTo>
                  <a:lnTo>
                    <a:pt x="42981" y="102997"/>
                  </a:lnTo>
                  <a:lnTo>
                    <a:pt x="43027" y="102730"/>
                  </a:lnTo>
                  <a:lnTo>
                    <a:pt x="122478" y="102730"/>
                  </a:lnTo>
                  <a:lnTo>
                    <a:pt x="122478" y="89433"/>
                  </a:lnTo>
                  <a:lnTo>
                    <a:pt x="44284" y="89433"/>
                  </a:lnTo>
                  <a:lnTo>
                    <a:pt x="44704" y="84051"/>
                  </a:lnTo>
                  <a:lnTo>
                    <a:pt x="45046" y="77828"/>
                  </a:lnTo>
                  <a:lnTo>
                    <a:pt x="45313" y="70763"/>
                  </a:lnTo>
                  <a:lnTo>
                    <a:pt x="45504" y="62852"/>
                  </a:lnTo>
                  <a:lnTo>
                    <a:pt x="122478" y="62852"/>
                  </a:lnTo>
                  <a:lnTo>
                    <a:pt x="122478" y="49555"/>
                  </a:lnTo>
                  <a:lnTo>
                    <a:pt x="45567" y="49555"/>
                  </a:lnTo>
                  <a:lnTo>
                    <a:pt x="45567" y="23850"/>
                  </a:lnTo>
                  <a:lnTo>
                    <a:pt x="122635" y="23850"/>
                  </a:lnTo>
                  <a:lnTo>
                    <a:pt x="122795" y="13157"/>
                  </a:lnTo>
                  <a:lnTo>
                    <a:pt x="122821" y="10490"/>
                  </a:lnTo>
                  <a:lnTo>
                    <a:pt x="62678" y="10490"/>
                  </a:lnTo>
                  <a:lnTo>
                    <a:pt x="33028" y="10045"/>
                  </a:lnTo>
                  <a:close/>
                </a:path>
                <a:path w="1550670" h="162560">
                  <a:moveTo>
                    <a:pt x="81775" y="144576"/>
                  </a:moveTo>
                  <a:lnTo>
                    <a:pt x="83053" y="148043"/>
                  </a:lnTo>
                  <a:lnTo>
                    <a:pt x="83146" y="148297"/>
                  </a:lnTo>
                  <a:lnTo>
                    <a:pt x="84201" y="151714"/>
                  </a:lnTo>
                  <a:lnTo>
                    <a:pt x="84859" y="154482"/>
                  </a:lnTo>
                  <a:lnTo>
                    <a:pt x="85496" y="156857"/>
                  </a:lnTo>
                  <a:lnTo>
                    <a:pt x="88696" y="159753"/>
                  </a:lnTo>
                  <a:lnTo>
                    <a:pt x="102940" y="159753"/>
                  </a:lnTo>
                  <a:lnTo>
                    <a:pt x="122821" y="145427"/>
                  </a:lnTo>
                  <a:lnTo>
                    <a:pt x="96342" y="145427"/>
                  </a:lnTo>
                  <a:lnTo>
                    <a:pt x="89649" y="145148"/>
                  </a:lnTo>
                  <a:lnTo>
                    <a:pt x="81775" y="144576"/>
                  </a:lnTo>
                  <a:close/>
                </a:path>
                <a:path w="1550670" h="162560">
                  <a:moveTo>
                    <a:pt x="122478" y="102730"/>
                  </a:moveTo>
                  <a:lnTo>
                    <a:pt x="108064" y="102730"/>
                  </a:lnTo>
                  <a:lnTo>
                    <a:pt x="108064" y="143344"/>
                  </a:lnTo>
                  <a:lnTo>
                    <a:pt x="106006" y="145427"/>
                  </a:lnTo>
                  <a:lnTo>
                    <a:pt x="122821" y="145427"/>
                  </a:lnTo>
                  <a:lnTo>
                    <a:pt x="122708" y="134051"/>
                  </a:lnTo>
                  <a:lnTo>
                    <a:pt x="122635" y="128128"/>
                  </a:lnTo>
                  <a:lnTo>
                    <a:pt x="122538" y="120254"/>
                  </a:lnTo>
                  <a:lnTo>
                    <a:pt x="122478" y="102730"/>
                  </a:lnTo>
                  <a:close/>
                </a:path>
                <a:path w="1550670" h="162560">
                  <a:moveTo>
                    <a:pt x="122478" y="62852"/>
                  </a:moveTo>
                  <a:lnTo>
                    <a:pt x="108064" y="62852"/>
                  </a:lnTo>
                  <a:lnTo>
                    <a:pt x="108064" y="89433"/>
                  </a:lnTo>
                  <a:lnTo>
                    <a:pt x="122478" y="89433"/>
                  </a:lnTo>
                  <a:lnTo>
                    <a:pt x="122478" y="62852"/>
                  </a:lnTo>
                  <a:close/>
                </a:path>
                <a:path w="1550670" h="162560">
                  <a:moveTo>
                    <a:pt x="122635" y="23850"/>
                  </a:moveTo>
                  <a:lnTo>
                    <a:pt x="108064" y="23850"/>
                  </a:lnTo>
                  <a:lnTo>
                    <a:pt x="108064" y="49555"/>
                  </a:lnTo>
                  <a:lnTo>
                    <a:pt x="122478" y="49555"/>
                  </a:lnTo>
                  <a:lnTo>
                    <a:pt x="122478" y="34353"/>
                  </a:lnTo>
                  <a:lnTo>
                    <a:pt x="122635" y="23850"/>
                  </a:lnTo>
                  <a:close/>
                </a:path>
                <a:path w="1550670" h="162560">
                  <a:moveTo>
                    <a:pt x="121729" y="10045"/>
                  </a:moveTo>
                  <a:lnTo>
                    <a:pt x="119532" y="10045"/>
                  </a:lnTo>
                  <a:lnTo>
                    <a:pt x="91169" y="10490"/>
                  </a:lnTo>
                  <a:lnTo>
                    <a:pt x="122821" y="10490"/>
                  </a:lnTo>
                  <a:lnTo>
                    <a:pt x="121729" y="10045"/>
                  </a:lnTo>
                  <a:close/>
                </a:path>
                <a:path w="1550670" h="162560">
                  <a:moveTo>
                    <a:pt x="182106" y="45910"/>
                  </a:moveTo>
                  <a:lnTo>
                    <a:pt x="181159" y="45910"/>
                  </a:lnTo>
                  <a:lnTo>
                    <a:pt x="180708" y="46939"/>
                  </a:lnTo>
                  <a:lnTo>
                    <a:pt x="180976" y="76441"/>
                  </a:lnTo>
                  <a:lnTo>
                    <a:pt x="180995" y="118922"/>
                  </a:lnTo>
                  <a:lnTo>
                    <a:pt x="180857" y="137490"/>
                  </a:lnTo>
                  <a:lnTo>
                    <a:pt x="180760" y="150444"/>
                  </a:lnTo>
                  <a:lnTo>
                    <a:pt x="180708" y="159562"/>
                  </a:lnTo>
                  <a:lnTo>
                    <a:pt x="181749" y="160629"/>
                  </a:lnTo>
                  <a:lnTo>
                    <a:pt x="194056" y="160629"/>
                  </a:lnTo>
                  <a:lnTo>
                    <a:pt x="195122" y="159562"/>
                  </a:lnTo>
                  <a:lnTo>
                    <a:pt x="195122" y="150444"/>
                  </a:lnTo>
                  <a:lnTo>
                    <a:pt x="320979" y="150444"/>
                  </a:lnTo>
                  <a:lnTo>
                    <a:pt x="320882" y="137490"/>
                  </a:lnTo>
                  <a:lnTo>
                    <a:pt x="195122" y="137490"/>
                  </a:lnTo>
                  <a:lnTo>
                    <a:pt x="195122" y="59029"/>
                  </a:lnTo>
                  <a:lnTo>
                    <a:pt x="320898" y="59029"/>
                  </a:lnTo>
                  <a:lnTo>
                    <a:pt x="321024" y="46939"/>
                  </a:lnTo>
                  <a:lnTo>
                    <a:pt x="321030" y="46355"/>
                  </a:lnTo>
                  <a:lnTo>
                    <a:pt x="215049" y="46355"/>
                  </a:lnTo>
                  <a:lnTo>
                    <a:pt x="182106" y="45910"/>
                  </a:lnTo>
                  <a:close/>
                </a:path>
                <a:path w="1550670" h="162560">
                  <a:moveTo>
                    <a:pt x="320979" y="150444"/>
                  </a:moveTo>
                  <a:lnTo>
                    <a:pt x="306451" y="150444"/>
                  </a:lnTo>
                  <a:lnTo>
                    <a:pt x="306451" y="159397"/>
                  </a:lnTo>
                  <a:lnTo>
                    <a:pt x="307479" y="160451"/>
                  </a:lnTo>
                  <a:lnTo>
                    <a:pt x="319963" y="160451"/>
                  </a:lnTo>
                  <a:lnTo>
                    <a:pt x="321030" y="159397"/>
                  </a:lnTo>
                  <a:lnTo>
                    <a:pt x="320979" y="150444"/>
                  </a:lnTo>
                  <a:close/>
                </a:path>
                <a:path w="1550670" h="162560">
                  <a:moveTo>
                    <a:pt x="234467" y="59029"/>
                  </a:moveTo>
                  <a:lnTo>
                    <a:pt x="220916" y="59029"/>
                  </a:lnTo>
                  <a:lnTo>
                    <a:pt x="220916" y="137490"/>
                  </a:lnTo>
                  <a:lnTo>
                    <a:pt x="234467" y="137490"/>
                  </a:lnTo>
                  <a:lnTo>
                    <a:pt x="234467" y="118922"/>
                  </a:lnTo>
                  <a:lnTo>
                    <a:pt x="280492" y="118922"/>
                  </a:lnTo>
                  <a:lnTo>
                    <a:pt x="280492" y="106730"/>
                  </a:lnTo>
                  <a:lnTo>
                    <a:pt x="234467" y="106730"/>
                  </a:lnTo>
                  <a:lnTo>
                    <a:pt x="234467" y="88620"/>
                  </a:lnTo>
                  <a:lnTo>
                    <a:pt x="280492" y="88620"/>
                  </a:lnTo>
                  <a:lnTo>
                    <a:pt x="280492" y="76441"/>
                  </a:lnTo>
                  <a:lnTo>
                    <a:pt x="234467" y="76441"/>
                  </a:lnTo>
                  <a:lnTo>
                    <a:pt x="234467" y="59029"/>
                  </a:lnTo>
                  <a:close/>
                </a:path>
                <a:path w="1550670" h="162560">
                  <a:moveTo>
                    <a:pt x="280492" y="118922"/>
                  </a:moveTo>
                  <a:lnTo>
                    <a:pt x="266750" y="118922"/>
                  </a:lnTo>
                  <a:lnTo>
                    <a:pt x="266750" y="137490"/>
                  </a:lnTo>
                  <a:lnTo>
                    <a:pt x="280492" y="137490"/>
                  </a:lnTo>
                  <a:lnTo>
                    <a:pt x="280492" y="118922"/>
                  </a:lnTo>
                  <a:close/>
                </a:path>
                <a:path w="1550670" h="162560">
                  <a:moveTo>
                    <a:pt x="320898" y="59029"/>
                  </a:moveTo>
                  <a:lnTo>
                    <a:pt x="306451" y="59029"/>
                  </a:lnTo>
                  <a:lnTo>
                    <a:pt x="306451" y="137490"/>
                  </a:lnTo>
                  <a:lnTo>
                    <a:pt x="320882" y="137490"/>
                  </a:lnTo>
                  <a:lnTo>
                    <a:pt x="320743" y="118922"/>
                  </a:lnTo>
                  <a:lnTo>
                    <a:pt x="320716" y="76441"/>
                  </a:lnTo>
                  <a:lnTo>
                    <a:pt x="320898" y="59029"/>
                  </a:lnTo>
                  <a:close/>
                </a:path>
                <a:path w="1550670" h="162560">
                  <a:moveTo>
                    <a:pt x="280492" y="88620"/>
                  </a:moveTo>
                  <a:lnTo>
                    <a:pt x="266750" y="88620"/>
                  </a:lnTo>
                  <a:lnTo>
                    <a:pt x="266750" y="106730"/>
                  </a:lnTo>
                  <a:lnTo>
                    <a:pt x="280492" y="106730"/>
                  </a:lnTo>
                  <a:lnTo>
                    <a:pt x="280492" y="88620"/>
                  </a:lnTo>
                  <a:close/>
                </a:path>
                <a:path w="1550670" h="162560">
                  <a:moveTo>
                    <a:pt x="280492" y="59029"/>
                  </a:moveTo>
                  <a:lnTo>
                    <a:pt x="266750" y="59029"/>
                  </a:lnTo>
                  <a:lnTo>
                    <a:pt x="266750" y="76441"/>
                  </a:lnTo>
                  <a:lnTo>
                    <a:pt x="280492" y="76441"/>
                  </a:lnTo>
                  <a:lnTo>
                    <a:pt x="280492" y="59029"/>
                  </a:lnTo>
                  <a:close/>
                </a:path>
                <a:path w="1550670" h="162560">
                  <a:moveTo>
                    <a:pt x="255524" y="23164"/>
                  </a:moveTo>
                  <a:lnTo>
                    <a:pt x="241058" y="23164"/>
                  </a:lnTo>
                  <a:lnTo>
                    <a:pt x="238112" y="31584"/>
                  </a:lnTo>
                  <a:lnTo>
                    <a:pt x="234784" y="39268"/>
                  </a:lnTo>
                  <a:lnTo>
                    <a:pt x="231015" y="46355"/>
                  </a:lnTo>
                  <a:lnTo>
                    <a:pt x="245074" y="46355"/>
                  </a:lnTo>
                  <a:lnTo>
                    <a:pt x="249440" y="39573"/>
                  </a:lnTo>
                  <a:lnTo>
                    <a:pt x="252907" y="31877"/>
                  </a:lnTo>
                  <a:lnTo>
                    <a:pt x="255424" y="23495"/>
                  </a:lnTo>
                  <a:lnTo>
                    <a:pt x="255524" y="23164"/>
                  </a:lnTo>
                  <a:close/>
                </a:path>
                <a:path w="1550670" h="162560">
                  <a:moveTo>
                    <a:pt x="319993" y="45910"/>
                  </a:moveTo>
                  <a:lnTo>
                    <a:pt x="317817" y="45910"/>
                  </a:lnTo>
                  <a:lnTo>
                    <a:pt x="287317" y="46355"/>
                  </a:lnTo>
                  <a:lnTo>
                    <a:pt x="321030" y="46355"/>
                  </a:lnTo>
                  <a:lnTo>
                    <a:pt x="319993" y="45910"/>
                  </a:lnTo>
                  <a:close/>
                </a:path>
                <a:path w="1550670" h="162560">
                  <a:moveTo>
                    <a:pt x="174400" y="9537"/>
                  </a:moveTo>
                  <a:lnTo>
                    <a:pt x="173476" y="9537"/>
                  </a:lnTo>
                  <a:lnTo>
                    <a:pt x="173024" y="10553"/>
                  </a:lnTo>
                  <a:lnTo>
                    <a:pt x="173024" y="22517"/>
                  </a:lnTo>
                  <a:lnTo>
                    <a:pt x="174066" y="23495"/>
                  </a:lnTo>
                  <a:lnTo>
                    <a:pt x="176136" y="23495"/>
                  </a:lnTo>
                  <a:lnTo>
                    <a:pt x="199097" y="23164"/>
                  </a:lnTo>
                  <a:lnTo>
                    <a:pt x="327999" y="23164"/>
                  </a:lnTo>
                  <a:lnTo>
                    <a:pt x="328714" y="22517"/>
                  </a:lnTo>
                  <a:lnTo>
                    <a:pt x="328714" y="10553"/>
                  </a:lnTo>
                  <a:lnTo>
                    <a:pt x="327989" y="9855"/>
                  </a:lnTo>
                  <a:lnTo>
                    <a:pt x="197358" y="9855"/>
                  </a:lnTo>
                  <a:lnTo>
                    <a:pt x="174400" y="9537"/>
                  </a:lnTo>
                  <a:close/>
                </a:path>
                <a:path w="1550670" h="162560">
                  <a:moveTo>
                    <a:pt x="327999" y="23164"/>
                  </a:moveTo>
                  <a:lnTo>
                    <a:pt x="302552" y="23164"/>
                  </a:lnTo>
                  <a:lnTo>
                    <a:pt x="325488" y="23495"/>
                  </a:lnTo>
                  <a:lnTo>
                    <a:pt x="327634" y="23495"/>
                  </a:lnTo>
                  <a:lnTo>
                    <a:pt x="327999" y="23164"/>
                  </a:lnTo>
                  <a:close/>
                </a:path>
                <a:path w="1550670" h="162560">
                  <a:moveTo>
                    <a:pt x="327660" y="9537"/>
                  </a:moveTo>
                  <a:lnTo>
                    <a:pt x="325501" y="9537"/>
                  </a:lnTo>
                  <a:lnTo>
                    <a:pt x="304355" y="9855"/>
                  </a:lnTo>
                  <a:lnTo>
                    <a:pt x="327989" y="9855"/>
                  </a:lnTo>
                  <a:lnTo>
                    <a:pt x="327660" y="9537"/>
                  </a:lnTo>
                  <a:close/>
                </a:path>
                <a:path w="1550670" h="162560">
                  <a:moveTo>
                    <a:pt x="392989" y="134620"/>
                  </a:moveTo>
                  <a:lnTo>
                    <a:pt x="378802" y="134620"/>
                  </a:lnTo>
                  <a:lnTo>
                    <a:pt x="381698" y="142062"/>
                  </a:lnTo>
                  <a:lnTo>
                    <a:pt x="424225" y="157118"/>
                  </a:lnTo>
                  <a:lnTo>
                    <a:pt x="438962" y="157492"/>
                  </a:lnTo>
                  <a:lnTo>
                    <a:pt x="454450" y="157347"/>
                  </a:lnTo>
                  <a:lnTo>
                    <a:pt x="467642" y="156984"/>
                  </a:lnTo>
                  <a:lnTo>
                    <a:pt x="468648" y="156984"/>
                  </a:lnTo>
                  <a:lnTo>
                    <a:pt x="484769" y="156260"/>
                  </a:lnTo>
                  <a:lnTo>
                    <a:pt x="485192" y="156260"/>
                  </a:lnTo>
                  <a:lnTo>
                    <a:pt x="502716" y="155181"/>
                  </a:lnTo>
                  <a:lnTo>
                    <a:pt x="504388" y="155181"/>
                  </a:lnTo>
                  <a:lnTo>
                    <a:pt x="506056" y="154876"/>
                  </a:lnTo>
                  <a:lnTo>
                    <a:pt x="506691" y="154457"/>
                  </a:lnTo>
                  <a:lnTo>
                    <a:pt x="507517" y="153733"/>
                  </a:lnTo>
                  <a:lnTo>
                    <a:pt x="508127" y="152234"/>
                  </a:lnTo>
                  <a:lnTo>
                    <a:pt x="508482" y="149948"/>
                  </a:lnTo>
                  <a:lnTo>
                    <a:pt x="509244" y="146354"/>
                  </a:lnTo>
                  <a:lnTo>
                    <a:pt x="510084" y="143687"/>
                  </a:lnTo>
                  <a:lnTo>
                    <a:pt x="434949" y="143687"/>
                  </a:lnTo>
                  <a:lnTo>
                    <a:pt x="425112" y="143435"/>
                  </a:lnTo>
                  <a:lnTo>
                    <a:pt x="423907" y="143435"/>
                  </a:lnTo>
                  <a:lnTo>
                    <a:pt x="413788" y="142509"/>
                  </a:lnTo>
                  <a:lnTo>
                    <a:pt x="406633" y="141160"/>
                  </a:lnTo>
                  <a:lnTo>
                    <a:pt x="406344" y="141160"/>
                  </a:lnTo>
                  <a:lnTo>
                    <a:pt x="400075" y="138988"/>
                  </a:lnTo>
                  <a:lnTo>
                    <a:pt x="397040" y="137502"/>
                  </a:lnTo>
                  <a:lnTo>
                    <a:pt x="394652" y="136029"/>
                  </a:lnTo>
                  <a:lnTo>
                    <a:pt x="392989" y="134620"/>
                  </a:lnTo>
                  <a:close/>
                </a:path>
                <a:path w="1550670" h="162560">
                  <a:moveTo>
                    <a:pt x="386505" y="82181"/>
                  </a:moveTo>
                  <a:lnTo>
                    <a:pt x="372859" y="82181"/>
                  </a:lnTo>
                  <a:lnTo>
                    <a:pt x="372859" y="123151"/>
                  </a:lnTo>
                  <a:lnTo>
                    <a:pt x="368312" y="128168"/>
                  </a:lnTo>
                  <a:lnTo>
                    <a:pt x="347167" y="143179"/>
                  </a:lnTo>
                  <a:lnTo>
                    <a:pt x="348957" y="148069"/>
                  </a:lnTo>
                  <a:lnTo>
                    <a:pt x="350913" y="151942"/>
                  </a:lnTo>
                  <a:lnTo>
                    <a:pt x="353083" y="154876"/>
                  </a:lnTo>
                  <a:lnTo>
                    <a:pt x="354203" y="156260"/>
                  </a:lnTo>
                  <a:lnTo>
                    <a:pt x="355396" y="156984"/>
                  </a:lnTo>
                  <a:lnTo>
                    <a:pt x="358101" y="156984"/>
                  </a:lnTo>
                  <a:lnTo>
                    <a:pt x="359242" y="156260"/>
                  </a:lnTo>
                  <a:lnTo>
                    <a:pt x="359418" y="155997"/>
                  </a:lnTo>
                  <a:lnTo>
                    <a:pt x="360984" y="153238"/>
                  </a:lnTo>
                  <a:lnTo>
                    <a:pt x="361924" y="152069"/>
                  </a:lnTo>
                  <a:lnTo>
                    <a:pt x="362966" y="151269"/>
                  </a:lnTo>
                  <a:lnTo>
                    <a:pt x="370433" y="144500"/>
                  </a:lnTo>
                  <a:lnTo>
                    <a:pt x="375680" y="138988"/>
                  </a:lnTo>
                  <a:lnTo>
                    <a:pt x="378802" y="134620"/>
                  </a:lnTo>
                  <a:lnTo>
                    <a:pt x="392965" y="134620"/>
                  </a:lnTo>
                  <a:lnTo>
                    <a:pt x="390296" y="131533"/>
                  </a:lnTo>
                  <a:lnTo>
                    <a:pt x="388288" y="128168"/>
                  </a:lnTo>
                  <a:lnTo>
                    <a:pt x="388190" y="128003"/>
                  </a:lnTo>
                  <a:lnTo>
                    <a:pt x="386410" y="123685"/>
                  </a:lnTo>
                  <a:lnTo>
                    <a:pt x="386505" y="82181"/>
                  </a:lnTo>
                  <a:close/>
                </a:path>
                <a:path w="1550670" h="162560">
                  <a:moveTo>
                    <a:pt x="511733" y="139674"/>
                  </a:moveTo>
                  <a:lnTo>
                    <a:pt x="492346" y="141426"/>
                  </a:lnTo>
                  <a:lnTo>
                    <a:pt x="473084" y="142681"/>
                  </a:lnTo>
                  <a:lnTo>
                    <a:pt x="453951" y="143435"/>
                  </a:lnTo>
                  <a:lnTo>
                    <a:pt x="434949" y="143687"/>
                  </a:lnTo>
                  <a:lnTo>
                    <a:pt x="510084" y="143687"/>
                  </a:lnTo>
                  <a:lnTo>
                    <a:pt x="510163" y="143435"/>
                  </a:lnTo>
                  <a:lnTo>
                    <a:pt x="510244" y="143179"/>
                  </a:lnTo>
                  <a:lnTo>
                    <a:pt x="510324" y="142925"/>
                  </a:lnTo>
                  <a:lnTo>
                    <a:pt x="511733" y="139674"/>
                  </a:lnTo>
                  <a:close/>
                </a:path>
                <a:path w="1550670" h="162560">
                  <a:moveTo>
                    <a:pt x="402586" y="39878"/>
                  </a:moveTo>
                  <a:lnTo>
                    <a:pt x="400793" y="39878"/>
                  </a:lnTo>
                  <a:lnTo>
                    <a:pt x="400598" y="40322"/>
                  </a:lnTo>
                  <a:lnTo>
                    <a:pt x="400342" y="40995"/>
                  </a:lnTo>
                  <a:lnTo>
                    <a:pt x="400467" y="135026"/>
                  </a:lnTo>
                  <a:lnTo>
                    <a:pt x="401458" y="136029"/>
                  </a:lnTo>
                  <a:lnTo>
                    <a:pt x="413104" y="136029"/>
                  </a:lnTo>
                  <a:lnTo>
                    <a:pt x="414120" y="135026"/>
                  </a:lnTo>
                  <a:lnTo>
                    <a:pt x="413997" y="119037"/>
                  </a:lnTo>
                  <a:lnTo>
                    <a:pt x="413905" y="103428"/>
                  </a:lnTo>
                  <a:lnTo>
                    <a:pt x="496601" y="103428"/>
                  </a:lnTo>
                  <a:lnTo>
                    <a:pt x="496531" y="91757"/>
                  </a:lnTo>
                  <a:lnTo>
                    <a:pt x="413893" y="91757"/>
                  </a:lnTo>
                  <a:lnTo>
                    <a:pt x="413893" y="77571"/>
                  </a:lnTo>
                  <a:lnTo>
                    <a:pt x="496531" y="77571"/>
                  </a:lnTo>
                  <a:lnTo>
                    <a:pt x="496531" y="66052"/>
                  </a:lnTo>
                  <a:lnTo>
                    <a:pt x="413893" y="66052"/>
                  </a:lnTo>
                  <a:lnTo>
                    <a:pt x="413893" y="51879"/>
                  </a:lnTo>
                  <a:lnTo>
                    <a:pt x="496711" y="51879"/>
                  </a:lnTo>
                  <a:lnTo>
                    <a:pt x="496842" y="43345"/>
                  </a:lnTo>
                  <a:lnTo>
                    <a:pt x="496869" y="41579"/>
                  </a:lnTo>
                  <a:lnTo>
                    <a:pt x="457695" y="41579"/>
                  </a:lnTo>
                  <a:lnTo>
                    <a:pt x="456717" y="40322"/>
                  </a:lnTo>
                  <a:lnTo>
                    <a:pt x="433125" y="40322"/>
                  </a:lnTo>
                  <a:lnTo>
                    <a:pt x="402586" y="39878"/>
                  </a:lnTo>
                  <a:close/>
                </a:path>
                <a:path w="1550670" h="162560">
                  <a:moveTo>
                    <a:pt x="464794" y="121653"/>
                  </a:moveTo>
                  <a:lnTo>
                    <a:pt x="466242" y="124891"/>
                  </a:lnTo>
                  <a:lnTo>
                    <a:pt x="467309" y="128003"/>
                  </a:lnTo>
                  <a:lnTo>
                    <a:pt x="468322" y="132397"/>
                  </a:lnTo>
                  <a:lnTo>
                    <a:pt x="468489" y="132943"/>
                  </a:lnTo>
                  <a:lnTo>
                    <a:pt x="469007" y="133997"/>
                  </a:lnTo>
                  <a:lnTo>
                    <a:pt x="470230" y="135026"/>
                  </a:lnTo>
                  <a:lnTo>
                    <a:pt x="471652" y="135293"/>
                  </a:lnTo>
                  <a:lnTo>
                    <a:pt x="473875" y="135293"/>
                  </a:lnTo>
                  <a:lnTo>
                    <a:pt x="496709" y="125056"/>
                  </a:lnTo>
                  <a:lnTo>
                    <a:pt x="496709" y="122161"/>
                  </a:lnTo>
                  <a:lnTo>
                    <a:pt x="474002" y="122161"/>
                  </a:lnTo>
                  <a:lnTo>
                    <a:pt x="469353" y="121996"/>
                  </a:lnTo>
                  <a:lnTo>
                    <a:pt x="464794" y="121653"/>
                  </a:lnTo>
                  <a:close/>
                </a:path>
                <a:path w="1550670" h="162560">
                  <a:moveTo>
                    <a:pt x="453517" y="103428"/>
                  </a:moveTo>
                  <a:lnTo>
                    <a:pt x="440461" y="103428"/>
                  </a:lnTo>
                  <a:lnTo>
                    <a:pt x="440433" y="111607"/>
                  </a:lnTo>
                  <a:lnTo>
                    <a:pt x="440311" y="119037"/>
                  </a:lnTo>
                  <a:lnTo>
                    <a:pt x="440244" y="123151"/>
                  </a:lnTo>
                  <a:lnTo>
                    <a:pt x="440118" y="132943"/>
                  </a:lnTo>
                  <a:lnTo>
                    <a:pt x="441172" y="133997"/>
                  </a:lnTo>
                  <a:lnTo>
                    <a:pt x="452831" y="133997"/>
                  </a:lnTo>
                  <a:lnTo>
                    <a:pt x="453847" y="132943"/>
                  </a:lnTo>
                  <a:lnTo>
                    <a:pt x="453736" y="124891"/>
                  </a:lnTo>
                  <a:lnTo>
                    <a:pt x="453639" y="119037"/>
                  </a:lnTo>
                  <a:lnTo>
                    <a:pt x="453517" y="103428"/>
                  </a:lnTo>
                  <a:close/>
                </a:path>
                <a:path w="1550670" h="162560">
                  <a:moveTo>
                    <a:pt x="496601" y="103428"/>
                  </a:moveTo>
                  <a:lnTo>
                    <a:pt x="483146" y="103428"/>
                  </a:lnTo>
                  <a:lnTo>
                    <a:pt x="483146" y="120637"/>
                  </a:lnTo>
                  <a:lnTo>
                    <a:pt x="481685" y="122161"/>
                  </a:lnTo>
                  <a:lnTo>
                    <a:pt x="496709" y="122161"/>
                  </a:lnTo>
                  <a:lnTo>
                    <a:pt x="496601" y="103428"/>
                  </a:lnTo>
                  <a:close/>
                </a:path>
                <a:path w="1550670" h="162560">
                  <a:moveTo>
                    <a:pt x="453504" y="77571"/>
                  </a:moveTo>
                  <a:lnTo>
                    <a:pt x="440461" y="77571"/>
                  </a:lnTo>
                  <a:lnTo>
                    <a:pt x="440461" y="91757"/>
                  </a:lnTo>
                  <a:lnTo>
                    <a:pt x="453504" y="91757"/>
                  </a:lnTo>
                  <a:lnTo>
                    <a:pt x="453504" y="77571"/>
                  </a:lnTo>
                  <a:close/>
                </a:path>
                <a:path w="1550670" h="162560">
                  <a:moveTo>
                    <a:pt x="496531" y="77571"/>
                  </a:moveTo>
                  <a:lnTo>
                    <a:pt x="483146" y="77571"/>
                  </a:lnTo>
                  <a:lnTo>
                    <a:pt x="483146" y="91757"/>
                  </a:lnTo>
                  <a:lnTo>
                    <a:pt x="496531" y="91757"/>
                  </a:lnTo>
                  <a:lnTo>
                    <a:pt x="496531" y="77571"/>
                  </a:lnTo>
                  <a:close/>
                </a:path>
                <a:path w="1550670" h="162560">
                  <a:moveTo>
                    <a:pt x="350316" y="68541"/>
                  </a:moveTo>
                  <a:lnTo>
                    <a:pt x="348780" y="68541"/>
                  </a:lnTo>
                  <a:lnTo>
                    <a:pt x="348018" y="69519"/>
                  </a:lnTo>
                  <a:lnTo>
                    <a:pt x="348018" y="81407"/>
                  </a:lnTo>
                  <a:lnTo>
                    <a:pt x="349097" y="82524"/>
                  </a:lnTo>
                  <a:lnTo>
                    <a:pt x="351256" y="82524"/>
                  </a:lnTo>
                  <a:lnTo>
                    <a:pt x="362762" y="82181"/>
                  </a:lnTo>
                  <a:lnTo>
                    <a:pt x="386505" y="82181"/>
                  </a:lnTo>
                  <a:lnTo>
                    <a:pt x="386753" y="70142"/>
                  </a:lnTo>
                  <a:lnTo>
                    <a:pt x="386753" y="69075"/>
                  </a:lnTo>
                  <a:lnTo>
                    <a:pt x="386480" y="68884"/>
                  </a:lnTo>
                  <a:lnTo>
                    <a:pt x="361861" y="68884"/>
                  </a:lnTo>
                  <a:lnTo>
                    <a:pt x="350316" y="68541"/>
                  </a:lnTo>
                  <a:close/>
                </a:path>
                <a:path w="1550670" h="162560">
                  <a:moveTo>
                    <a:pt x="385991" y="68541"/>
                  </a:moveTo>
                  <a:lnTo>
                    <a:pt x="384454" y="68541"/>
                  </a:lnTo>
                  <a:lnTo>
                    <a:pt x="372503" y="68884"/>
                  </a:lnTo>
                  <a:lnTo>
                    <a:pt x="386480" y="68884"/>
                  </a:lnTo>
                  <a:lnTo>
                    <a:pt x="385991" y="68541"/>
                  </a:lnTo>
                  <a:close/>
                </a:path>
                <a:path w="1550670" h="162560">
                  <a:moveTo>
                    <a:pt x="453504" y="51879"/>
                  </a:moveTo>
                  <a:lnTo>
                    <a:pt x="440461" y="51879"/>
                  </a:lnTo>
                  <a:lnTo>
                    <a:pt x="440461" y="66052"/>
                  </a:lnTo>
                  <a:lnTo>
                    <a:pt x="453504" y="66052"/>
                  </a:lnTo>
                  <a:lnTo>
                    <a:pt x="453504" y="51879"/>
                  </a:lnTo>
                  <a:close/>
                </a:path>
                <a:path w="1550670" h="162560">
                  <a:moveTo>
                    <a:pt x="496711" y="51879"/>
                  </a:moveTo>
                  <a:lnTo>
                    <a:pt x="483146" y="51879"/>
                  </a:lnTo>
                  <a:lnTo>
                    <a:pt x="483146" y="66052"/>
                  </a:lnTo>
                  <a:lnTo>
                    <a:pt x="496531" y="66052"/>
                  </a:lnTo>
                  <a:lnTo>
                    <a:pt x="496531" y="63601"/>
                  </a:lnTo>
                  <a:lnTo>
                    <a:pt x="496711" y="51879"/>
                  </a:lnTo>
                  <a:close/>
                </a:path>
                <a:path w="1550670" h="162560">
                  <a:moveTo>
                    <a:pt x="363499" y="7645"/>
                  </a:moveTo>
                  <a:lnTo>
                    <a:pt x="361988" y="7645"/>
                  </a:lnTo>
                  <a:lnTo>
                    <a:pt x="360908" y="8115"/>
                  </a:lnTo>
                  <a:lnTo>
                    <a:pt x="359410" y="9080"/>
                  </a:lnTo>
                  <a:lnTo>
                    <a:pt x="355028" y="12026"/>
                  </a:lnTo>
                  <a:lnTo>
                    <a:pt x="353885" y="12763"/>
                  </a:lnTo>
                  <a:lnTo>
                    <a:pt x="353314" y="13614"/>
                  </a:lnTo>
                  <a:lnTo>
                    <a:pt x="353314" y="15265"/>
                  </a:lnTo>
                  <a:lnTo>
                    <a:pt x="353669" y="15963"/>
                  </a:lnTo>
                  <a:lnTo>
                    <a:pt x="354393" y="16687"/>
                  </a:lnTo>
                  <a:lnTo>
                    <a:pt x="359482" y="22002"/>
                  </a:lnTo>
                  <a:lnTo>
                    <a:pt x="374040" y="42151"/>
                  </a:lnTo>
                  <a:lnTo>
                    <a:pt x="374967" y="43345"/>
                  </a:lnTo>
                  <a:lnTo>
                    <a:pt x="376821" y="43345"/>
                  </a:lnTo>
                  <a:lnTo>
                    <a:pt x="378206" y="42570"/>
                  </a:lnTo>
                  <a:lnTo>
                    <a:pt x="380098" y="40995"/>
                  </a:lnTo>
                  <a:lnTo>
                    <a:pt x="383768" y="38506"/>
                  </a:lnTo>
                  <a:lnTo>
                    <a:pt x="385241" y="37465"/>
                  </a:lnTo>
                  <a:lnTo>
                    <a:pt x="385991" y="36449"/>
                  </a:lnTo>
                  <a:lnTo>
                    <a:pt x="385991" y="35039"/>
                  </a:lnTo>
                  <a:lnTo>
                    <a:pt x="364412" y="8115"/>
                  </a:lnTo>
                  <a:lnTo>
                    <a:pt x="363499" y="7645"/>
                  </a:lnTo>
                  <a:close/>
                </a:path>
                <a:path w="1550670" h="162560">
                  <a:moveTo>
                    <a:pt x="430631" y="20332"/>
                  </a:moveTo>
                  <a:lnTo>
                    <a:pt x="427989" y="20332"/>
                  </a:lnTo>
                  <a:lnTo>
                    <a:pt x="427520" y="20574"/>
                  </a:lnTo>
                  <a:lnTo>
                    <a:pt x="426567" y="21513"/>
                  </a:lnTo>
                  <a:lnTo>
                    <a:pt x="422541" y="25146"/>
                  </a:lnTo>
                  <a:lnTo>
                    <a:pt x="421576" y="25565"/>
                  </a:lnTo>
                  <a:lnTo>
                    <a:pt x="421093" y="26276"/>
                  </a:lnTo>
                  <a:lnTo>
                    <a:pt x="421093" y="28346"/>
                  </a:lnTo>
                  <a:lnTo>
                    <a:pt x="421665" y="29184"/>
                  </a:lnTo>
                  <a:lnTo>
                    <a:pt x="422808" y="29806"/>
                  </a:lnTo>
                  <a:lnTo>
                    <a:pt x="431050" y="34683"/>
                  </a:lnTo>
                  <a:lnTo>
                    <a:pt x="437400" y="38150"/>
                  </a:lnTo>
                  <a:lnTo>
                    <a:pt x="442079" y="40322"/>
                  </a:lnTo>
                  <a:lnTo>
                    <a:pt x="456717" y="40322"/>
                  </a:lnTo>
                  <a:lnTo>
                    <a:pt x="457695" y="41579"/>
                  </a:lnTo>
                  <a:lnTo>
                    <a:pt x="464210" y="37637"/>
                  </a:lnTo>
                  <a:lnTo>
                    <a:pt x="469008" y="34442"/>
                  </a:lnTo>
                  <a:lnTo>
                    <a:pt x="449711" y="34442"/>
                  </a:lnTo>
                  <a:lnTo>
                    <a:pt x="444779" y="30035"/>
                  </a:lnTo>
                  <a:lnTo>
                    <a:pt x="438823" y="25565"/>
                  </a:lnTo>
                  <a:lnTo>
                    <a:pt x="431469" y="20789"/>
                  </a:lnTo>
                  <a:lnTo>
                    <a:pt x="430631" y="20332"/>
                  </a:lnTo>
                  <a:close/>
                </a:path>
                <a:path w="1550670" h="162560">
                  <a:moveTo>
                    <a:pt x="495837" y="39878"/>
                  </a:moveTo>
                  <a:lnTo>
                    <a:pt x="493674" y="39878"/>
                  </a:lnTo>
                  <a:lnTo>
                    <a:pt x="464320" y="40322"/>
                  </a:lnTo>
                  <a:lnTo>
                    <a:pt x="459772" y="40322"/>
                  </a:lnTo>
                  <a:lnTo>
                    <a:pt x="457695" y="41579"/>
                  </a:lnTo>
                  <a:lnTo>
                    <a:pt x="496869" y="41579"/>
                  </a:lnTo>
                  <a:lnTo>
                    <a:pt x="496874" y="40322"/>
                  </a:lnTo>
                  <a:lnTo>
                    <a:pt x="495837" y="39878"/>
                  </a:lnTo>
                  <a:close/>
                </a:path>
                <a:path w="1550670" h="162560">
                  <a:moveTo>
                    <a:pt x="491519" y="19062"/>
                  </a:moveTo>
                  <a:lnTo>
                    <a:pt x="472300" y="19062"/>
                  </a:lnTo>
                  <a:lnTo>
                    <a:pt x="466085" y="23142"/>
                  </a:lnTo>
                  <a:lnTo>
                    <a:pt x="460241" y="27057"/>
                  </a:lnTo>
                  <a:lnTo>
                    <a:pt x="454769" y="30810"/>
                  </a:lnTo>
                  <a:lnTo>
                    <a:pt x="449614" y="34442"/>
                  </a:lnTo>
                  <a:lnTo>
                    <a:pt x="469008" y="34442"/>
                  </a:lnTo>
                  <a:lnTo>
                    <a:pt x="470612" y="33374"/>
                  </a:lnTo>
                  <a:lnTo>
                    <a:pt x="476903" y="28794"/>
                  </a:lnTo>
                  <a:lnTo>
                    <a:pt x="485775" y="21755"/>
                  </a:lnTo>
                  <a:lnTo>
                    <a:pt x="487632" y="20574"/>
                  </a:lnTo>
                  <a:lnTo>
                    <a:pt x="488478" y="20332"/>
                  </a:lnTo>
                  <a:lnTo>
                    <a:pt x="491172" y="19469"/>
                  </a:lnTo>
                  <a:lnTo>
                    <a:pt x="491519" y="19062"/>
                  </a:lnTo>
                  <a:close/>
                </a:path>
                <a:path w="1550670" h="162560">
                  <a:moveTo>
                    <a:pt x="400173" y="6375"/>
                  </a:moveTo>
                  <a:lnTo>
                    <a:pt x="398342" y="6375"/>
                  </a:lnTo>
                  <a:lnTo>
                    <a:pt x="397865" y="7454"/>
                  </a:lnTo>
                  <a:lnTo>
                    <a:pt x="397865" y="18364"/>
                  </a:lnTo>
                  <a:lnTo>
                    <a:pt x="398997" y="19469"/>
                  </a:lnTo>
                  <a:lnTo>
                    <a:pt x="396830" y="19469"/>
                  </a:lnTo>
                  <a:lnTo>
                    <a:pt x="423938" y="19062"/>
                  </a:lnTo>
                  <a:lnTo>
                    <a:pt x="491519" y="19062"/>
                  </a:lnTo>
                  <a:lnTo>
                    <a:pt x="492353" y="18084"/>
                  </a:lnTo>
                  <a:lnTo>
                    <a:pt x="492353" y="14528"/>
                  </a:lnTo>
                  <a:lnTo>
                    <a:pt x="490943" y="12331"/>
                  </a:lnTo>
                  <a:lnTo>
                    <a:pt x="485457" y="6845"/>
                  </a:lnTo>
                  <a:lnTo>
                    <a:pt x="485242" y="6705"/>
                  </a:lnTo>
                  <a:lnTo>
                    <a:pt x="422198" y="6705"/>
                  </a:lnTo>
                  <a:lnTo>
                    <a:pt x="400173" y="6375"/>
                  </a:lnTo>
                  <a:close/>
                </a:path>
                <a:path w="1550670" h="162560">
                  <a:moveTo>
                    <a:pt x="483387" y="5499"/>
                  </a:moveTo>
                  <a:lnTo>
                    <a:pt x="481177" y="5499"/>
                  </a:lnTo>
                  <a:lnTo>
                    <a:pt x="480225" y="5791"/>
                  </a:lnTo>
                  <a:lnTo>
                    <a:pt x="479069" y="6375"/>
                  </a:lnTo>
                  <a:lnTo>
                    <a:pt x="478234" y="6705"/>
                  </a:lnTo>
                  <a:lnTo>
                    <a:pt x="485242" y="6705"/>
                  </a:lnTo>
                  <a:lnTo>
                    <a:pt x="483387" y="5499"/>
                  </a:lnTo>
                  <a:close/>
                </a:path>
                <a:path w="1550670" h="162560">
                  <a:moveTo>
                    <a:pt x="580205" y="106057"/>
                  </a:moveTo>
                  <a:lnTo>
                    <a:pt x="578441" y="106057"/>
                  </a:lnTo>
                  <a:lnTo>
                    <a:pt x="577989" y="107048"/>
                  </a:lnTo>
                  <a:lnTo>
                    <a:pt x="577989" y="109042"/>
                  </a:lnTo>
                  <a:lnTo>
                    <a:pt x="578219" y="118745"/>
                  </a:lnTo>
                  <a:lnTo>
                    <a:pt x="578285" y="139382"/>
                  </a:lnTo>
                  <a:lnTo>
                    <a:pt x="578087" y="151752"/>
                  </a:lnTo>
                  <a:lnTo>
                    <a:pt x="578001" y="160007"/>
                  </a:lnTo>
                  <a:lnTo>
                    <a:pt x="579031" y="161074"/>
                  </a:lnTo>
                  <a:lnTo>
                    <a:pt x="591172" y="161074"/>
                  </a:lnTo>
                  <a:lnTo>
                    <a:pt x="592239" y="160007"/>
                  </a:lnTo>
                  <a:lnTo>
                    <a:pt x="592239" y="151752"/>
                  </a:lnTo>
                  <a:lnTo>
                    <a:pt x="665970" y="151752"/>
                  </a:lnTo>
                  <a:lnTo>
                    <a:pt x="665762" y="139382"/>
                  </a:lnTo>
                  <a:lnTo>
                    <a:pt x="592239" y="139382"/>
                  </a:lnTo>
                  <a:lnTo>
                    <a:pt x="592239" y="118745"/>
                  </a:lnTo>
                  <a:lnTo>
                    <a:pt x="665786" y="118745"/>
                  </a:lnTo>
                  <a:lnTo>
                    <a:pt x="666048" y="109042"/>
                  </a:lnTo>
                  <a:lnTo>
                    <a:pt x="666076" y="106692"/>
                  </a:lnTo>
                  <a:lnTo>
                    <a:pt x="665589" y="106387"/>
                  </a:lnTo>
                  <a:lnTo>
                    <a:pt x="602157" y="106387"/>
                  </a:lnTo>
                  <a:lnTo>
                    <a:pt x="580205" y="106057"/>
                  </a:lnTo>
                  <a:close/>
                </a:path>
                <a:path w="1550670" h="162560">
                  <a:moveTo>
                    <a:pt x="665970" y="151752"/>
                  </a:moveTo>
                  <a:lnTo>
                    <a:pt x="651662" y="151752"/>
                  </a:lnTo>
                  <a:lnTo>
                    <a:pt x="651662" y="159321"/>
                  </a:lnTo>
                  <a:lnTo>
                    <a:pt x="652703" y="160299"/>
                  </a:lnTo>
                  <a:lnTo>
                    <a:pt x="665073" y="160299"/>
                  </a:lnTo>
                  <a:lnTo>
                    <a:pt x="666064" y="159321"/>
                  </a:lnTo>
                  <a:lnTo>
                    <a:pt x="665970" y="151752"/>
                  </a:lnTo>
                  <a:close/>
                </a:path>
                <a:path w="1550670" h="162560">
                  <a:moveTo>
                    <a:pt x="665786" y="118745"/>
                  </a:moveTo>
                  <a:lnTo>
                    <a:pt x="651662" y="118745"/>
                  </a:lnTo>
                  <a:lnTo>
                    <a:pt x="651662" y="139382"/>
                  </a:lnTo>
                  <a:lnTo>
                    <a:pt x="665762" y="139382"/>
                  </a:lnTo>
                  <a:lnTo>
                    <a:pt x="665786" y="118745"/>
                  </a:lnTo>
                  <a:close/>
                </a:path>
                <a:path w="1550670" h="162560">
                  <a:moveTo>
                    <a:pt x="665060" y="106057"/>
                  </a:moveTo>
                  <a:lnTo>
                    <a:pt x="663041" y="106057"/>
                  </a:lnTo>
                  <a:lnTo>
                    <a:pt x="642200" y="106387"/>
                  </a:lnTo>
                  <a:lnTo>
                    <a:pt x="665589" y="106387"/>
                  </a:lnTo>
                  <a:lnTo>
                    <a:pt x="665060" y="106057"/>
                  </a:lnTo>
                  <a:close/>
                </a:path>
                <a:path w="1550670" h="162560">
                  <a:moveTo>
                    <a:pt x="555866" y="62382"/>
                  </a:moveTo>
                  <a:lnTo>
                    <a:pt x="542137" y="62382"/>
                  </a:lnTo>
                  <a:lnTo>
                    <a:pt x="542023" y="67183"/>
                  </a:lnTo>
                  <a:lnTo>
                    <a:pt x="541950" y="132473"/>
                  </a:lnTo>
                  <a:lnTo>
                    <a:pt x="541629" y="158216"/>
                  </a:lnTo>
                  <a:lnTo>
                    <a:pt x="541629" y="160286"/>
                  </a:lnTo>
                  <a:lnTo>
                    <a:pt x="542607" y="161328"/>
                  </a:lnTo>
                  <a:lnTo>
                    <a:pt x="555142" y="161328"/>
                  </a:lnTo>
                  <a:lnTo>
                    <a:pt x="556209" y="160286"/>
                  </a:lnTo>
                  <a:lnTo>
                    <a:pt x="556196" y="158216"/>
                  </a:lnTo>
                  <a:lnTo>
                    <a:pt x="555866" y="132473"/>
                  </a:lnTo>
                  <a:lnTo>
                    <a:pt x="555866" y="62382"/>
                  </a:lnTo>
                  <a:close/>
                </a:path>
                <a:path w="1550670" h="162560">
                  <a:moveTo>
                    <a:pt x="583973" y="82207"/>
                  </a:moveTo>
                  <a:lnTo>
                    <a:pt x="582161" y="82207"/>
                  </a:lnTo>
                  <a:lnTo>
                    <a:pt x="581660" y="83223"/>
                  </a:lnTo>
                  <a:lnTo>
                    <a:pt x="581660" y="94195"/>
                  </a:lnTo>
                  <a:lnTo>
                    <a:pt x="582726" y="95237"/>
                  </a:lnTo>
                  <a:lnTo>
                    <a:pt x="584860" y="95237"/>
                  </a:lnTo>
                  <a:lnTo>
                    <a:pt x="606221" y="94894"/>
                  </a:lnTo>
                  <a:lnTo>
                    <a:pt x="661593" y="94894"/>
                  </a:lnTo>
                  <a:lnTo>
                    <a:pt x="662317" y="94195"/>
                  </a:lnTo>
                  <a:lnTo>
                    <a:pt x="662317" y="83223"/>
                  </a:lnTo>
                  <a:lnTo>
                    <a:pt x="661606" y="82537"/>
                  </a:lnTo>
                  <a:lnTo>
                    <a:pt x="604494" y="82537"/>
                  </a:lnTo>
                  <a:lnTo>
                    <a:pt x="583973" y="82207"/>
                  </a:lnTo>
                  <a:close/>
                </a:path>
                <a:path w="1550670" h="162560">
                  <a:moveTo>
                    <a:pt x="661593" y="94894"/>
                  </a:moveTo>
                  <a:lnTo>
                    <a:pt x="637870" y="94894"/>
                  </a:lnTo>
                  <a:lnTo>
                    <a:pt x="659066" y="95237"/>
                  </a:lnTo>
                  <a:lnTo>
                    <a:pt x="661238" y="95237"/>
                  </a:lnTo>
                  <a:lnTo>
                    <a:pt x="661593" y="94894"/>
                  </a:lnTo>
                  <a:close/>
                </a:path>
                <a:path w="1550670" h="162560">
                  <a:moveTo>
                    <a:pt x="554736" y="0"/>
                  </a:moveTo>
                  <a:lnTo>
                    <a:pt x="554609" y="1892"/>
                  </a:lnTo>
                  <a:lnTo>
                    <a:pt x="554528" y="3098"/>
                  </a:lnTo>
                  <a:lnTo>
                    <a:pt x="554431" y="4546"/>
                  </a:lnTo>
                  <a:lnTo>
                    <a:pt x="537991" y="47488"/>
                  </a:lnTo>
                  <a:lnTo>
                    <a:pt x="518579" y="76733"/>
                  </a:lnTo>
                  <a:lnTo>
                    <a:pt x="520623" y="79197"/>
                  </a:lnTo>
                  <a:lnTo>
                    <a:pt x="522109" y="81622"/>
                  </a:lnTo>
                  <a:lnTo>
                    <a:pt x="523189" y="84378"/>
                  </a:lnTo>
                  <a:lnTo>
                    <a:pt x="523960" y="86156"/>
                  </a:lnTo>
                  <a:lnTo>
                    <a:pt x="524840" y="87058"/>
                  </a:lnTo>
                  <a:lnTo>
                    <a:pt x="527011" y="87058"/>
                  </a:lnTo>
                  <a:lnTo>
                    <a:pt x="542051" y="62621"/>
                  </a:lnTo>
                  <a:lnTo>
                    <a:pt x="542137" y="62382"/>
                  </a:lnTo>
                  <a:lnTo>
                    <a:pt x="555866" y="62382"/>
                  </a:lnTo>
                  <a:lnTo>
                    <a:pt x="555866" y="41617"/>
                  </a:lnTo>
                  <a:lnTo>
                    <a:pt x="558162" y="36393"/>
                  </a:lnTo>
                  <a:lnTo>
                    <a:pt x="560573" y="30494"/>
                  </a:lnTo>
                  <a:lnTo>
                    <a:pt x="563191" y="23672"/>
                  </a:lnTo>
                  <a:lnTo>
                    <a:pt x="565746" y="16675"/>
                  </a:lnTo>
                  <a:lnTo>
                    <a:pt x="566915" y="13322"/>
                  </a:lnTo>
                  <a:lnTo>
                    <a:pt x="567880" y="11264"/>
                  </a:lnTo>
                  <a:lnTo>
                    <a:pt x="569874" y="9271"/>
                  </a:lnTo>
                  <a:lnTo>
                    <a:pt x="570547" y="7924"/>
                  </a:lnTo>
                  <a:lnTo>
                    <a:pt x="570547" y="5245"/>
                  </a:lnTo>
                  <a:lnTo>
                    <a:pt x="569442" y="4089"/>
                  </a:lnTo>
                  <a:lnTo>
                    <a:pt x="567207" y="3098"/>
                  </a:lnTo>
                  <a:lnTo>
                    <a:pt x="564146" y="1892"/>
                  </a:lnTo>
                  <a:lnTo>
                    <a:pt x="559981" y="850"/>
                  </a:lnTo>
                  <a:lnTo>
                    <a:pt x="554736" y="0"/>
                  </a:lnTo>
                  <a:close/>
                </a:path>
                <a:path w="1550670" h="162560">
                  <a:moveTo>
                    <a:pt x="661264" y="82207"/>
                  </a:moveTo>
                  <a:lnTo>
                    <a:pt x="659091" y="82207"/>
                  </a:lnTo>
                  <a:lnTo>
                    <a:pt x="639584" y="82537"/>
                  </a:lnTo>
                  <a:lnTo>
                    <a:pt x="661606" y="82537"/>
                  </a:lnTo>
                  <a:lnTo>
                    <a:pt x="661264" y="82207"/>
                  </a:lnTo>
                  <a:close/>
                </a:path>
                <a:path w="1550670" h="162560">
                  <a:moveTo>
                    <a:pt x="583973" y="58610"/>
                  </a:moveTo>
                  <a:lnTo>
                    <a:pt x="582161" y="58610"/>
                  </a:lnTo>
                  <a:lnTo>
                    <a:pt x="581660" y="59639"/>
                  </a:lnTo>
                  <a:lnTo>
                    <a:pt x="581660" y="70599"/>
                  </a:lnTo>
                  <a:lnTo>
                    <a:pt x="582726" y="71640"/>
                  </a:lnTo>
                  <a:lnTo>
                    <a:pt x="584860" y="71640"/>
                  </a:lnTo>
                  <a:lnTo>
                    <a:pt x="606221" y="71297"/>
                  </a:lnTo>
                  <a:lnTo>
                    <a:pt x="661593" y="71297"/>
                  </a:lnTo>
                  <a:lnTo>
                    <a:pt x="662317" y="70599"/>
                  </a:lnTo>
                  <a:lnTo>
                    <a:pt x="662317" y="59639"/>
                  </a:lnTo>
                  <a:lnTo>
                    <a:pt x="661602" y="58940"/>
                  </a:lnTo>
                  <a:lnTo>
                    <a:pt x="604494" y="58940"/>
                  </a:lnTo>
                  <a:lnTo>
                    <a:pt x="583973" y="58610"/>
                  </a:lnTo>
                  <a:close/>
                </a:path>
                <a:path w="1550670" h="162560">
                  <a:moveTo>
                    <a:pt x="661593" y="71297"/>
                  </a:moveTo>
                  <a:lnTo>
                    <a:pt x="637870" y="71297"/>
                  </a:lnTo>
                  <a:lnTo>
                    <a:pt x="659066" y="71640"/>
                  </a:lnTo>
                  <a:lnTo>
                    <a:pt x="661238" y="71640"/>
                  </a:lnTo>
                  <a:lnTo>
                    <a:pt x="661593" y="71297"/>
                  </a:lnTo>
                  <a:close/>
                </a:path>
                <a:path w="1550670" h="162560">
                  <a:moveTo>
                    <a:pt x="661263" y="58610"/>
                  </a:moveTo>
                  <a:lnTo>
                    <a:pt x="659091" y="58610"/>
                  </a:lnTo>
                  <a:lnTo>
                    <a:pt x="639584" y="58940"/>
                  </a:lnTo>
                  <a:lnTo>
                    <a:pt x="661602" y="58940"/>
                  </a:lnTo>
                  <a:lnTo>
                    <a:pt x="661263" y="58610"/>
                  </a:lnTo>
                  <a:close/>
                </a:path>
                <a:path w="1550670" h="162560">
                  <a:moveTo>
                    <a:pt x="566840" y="34505"/>
                  </a:moveTo>
                  <a:lnTo>
                    <a:pt x="565893" y="34505"/>
                  </a:lnTo>
                  <a:lnTo>
                    <a:pt x="565442" y="35521"/>
                  </a:lnTo>
                  <a:lnTo>
                    <a:pt x="565442" y="47091"/>
                  </a:lnTo>
                  <a:lnTo>
                    <a:pt x="566483" y="48133"/>
                  </a:lnTo>
                  <a:lnTo>
                    <a:pt x="568553" y="48133"/>
                  </a:lnTo>
                  <a:lnTo>
                    <a:pt x="593051" y="47790"/>
                  </a:lnTo>
                  <a:lnTo>
                    <a:pt x="681879" y="47790"/>
                  </a:lnTo>
                  <a:lnTo>
                    <a:pt x="682637" y="47091"/>
                  </a:lnTo>
                  <a:lnTo>
                    <a:pt x="682637" y="35521"/>
                  </a:lnTo>
                  <a:lnTo>
                    <a:pt x="681884" y="34836"/>
                  </a:lnTo>
                  <a:lnTo>
                    <a:pt x="591312" y="34836"/>
                  </a:lnTo>
                  <a:lnTo>
                    <a:pt x="566840" y="34505"/>
                  </a:lnTo>
                  <a:close/>
                </a:path>
                <a:path w="1550670" h="162560">
                  <a:moveTo>
                    <a:pt x="681879" y="47790"/>
                  </a:moveTo>
                  <a:lnTo>
                    <a:pt x="654773" y="47790"/>
                  </a:lnTo>
                  <a:lnTo>
                    <a:pt x="679246" y="48133"/>
                  </a:lnTo>
                  <a:lnTo>
                    <a:pt x="681507" y="48133"/>
                  </a:lnTo>
                  <a:lnTo>
                    <a:pt x="681879" y="47790"/>
                  </a:lnTo>
                  <a:close/>
                </a:path>
                <a:path w="1550670" h="162560">
                  <a:moveTo>
                    <a:pt x="681521" y="34505"/>
                  </a:moveTo>
                  <a:lnTo>
                    <a:pt x="679259" y="34505"/>
                  </a:lnTo>
                  <a:lnTo>
                    <a:pt x="656602" y="34836"/>
                  </a:lnTo>
                  <a:lnTo>
                    <a:pt x="681884" y="34836"/>
                  </a:lnTo>
                  <a:lnTo>
                    <a:pt x="681521" y="34505"/>
                  </a:lnTo>
                  <a:close/>
                </a:path>
                <a:path w="1550670" h="162560">
                  <a:moveTo>
                    <a:pt x="583349" y="10807"/>
                  </a:moveTo>
                  <a:lnTo>
                    <a:pt x="582333" y="10807"/>
                  </a:lnTo>
                  <a:lnTo>
                    <a:pt x="581837" y="11836"/>
                  </a:lnTo>
                  <a:lnTo>
                    <a:pt x="581837" y="23037"/>
                  </a:lnTo>
                  <a:lnTo>
                    <a:pt x="582904" y="24015"/>
                  </a:lnTo>
                  <a:lnTo>
                    <a:pt x="585025" y="24015"/>
                  </a:lnTo>
                  <a:lnTo>
                    <a:pt x="606564" y="23672"/>
                  </a:lnTo>
                  <a:lnTo>
                    <a:pt x="663184" y="23672"/>
                  </a:lnTo>
                  <a:lnTo>
                    <a:pt x="663943" y="23037"/>
                  </a:lnTo>
                  <a:lnTo>
                    <a:pt x="663943" y="11836"/>
                  </a:lnTo>
                  <a:lnTo>
                    <a:pt x="663604" y="11264"/>
                  </a:lnTo>
                  <a:lnTo>
                    <a:pt x="611983" y="11264"/>
                  </a:lnTo>
                  <a:lnTo>
                    <a:pt x="583349" y="10807"/>
                  </a:lnTo>
                  <a:close/>
                </a:path>
                <a:path w="1550670" h="162560">
                  <a:moveTo>
                    <a:pt x="663184" y="23672"/>
                  </a:moveTo>
                  <a:lnTo>
                    <a:pt x="639152" y="23672"/>
                  </a:lnTo>
                  <a:lnTo>
                    <a:pt x="660438" y="24015"/>
                  </a:lnTo>
                  <a:lnTo>
                    <a:pt x="662774" y="24015"/>
                  </a:lnTo>
                  <a:lnTo>
                    <a:pt x="663184" y="23672"/>
                  </a:lnTo>
                  <a:close/>
                </a:path>
                <a:path w="1550670" h="162560">
                  <a:moveTo>
                    <a:pt x="663333" y="10807"/>
                  </a:moveTo>
                  <a:lnTo>
                    <a:pt x="662114" y="10807"/>
                  </a:lnTo>
                  <a:lnTo>
                    <a:pt x="633801" y="11264"/>
                  </a:lnTo>
                  <a:lnTo>
                    <a:pt x="663604" y="11264"/>
                  </a:lnTo>
                  <a:lnTo>
                    <a:pt x="663333" y="10807"/>
                  </a:lnTo>
                  <a:close/>
                </a:path>
                <a:path w="1550670" h="162560">
                  <a:moveTo>
                    <a:pt x="760274" y="104927"/>
                  </a:moveTo>
                  <a:lnTo>
                    <a:pt x="758514" y="104927"/>
                  </a:lnTo>
                  <a:lnTo>
                    <a:pt x="758050" y="105968"/>
                  </a:lnTo>
                  <a:lnTo>
                    <a:pt x="758050" y="108077"/>
                  </a:lnTo>
                  <a:lnTo>
                    <a:pt x="758265" y="117614"/>
                  </a:lnTo>
                  <a:lnTo>
                    <a:pt x="758307" y="139903"/>
                  </a:lnTo>
                  <a:lnTo>
                    <a:pt x="758141" y="152273"/>
                  </a:lnTo>
                  <a:lnTo>
                    <a:pt x="758050" y="161213"/>
                  </a:lnTo>
                  <a:lnTo>
                    <a:pt x="759117" y="162280"/>
                  </a:lnTo>
                  <a:lnTo>
                    <a:pt x="771055" y="162280"/>
                  </a:lnTo>
                  <a:lnTo>
                    <a:pt x="772121" y="161213"/>
                  </a:lnTo>
                  <a:lnTo>
                    <a:pt x="772121" y="152273"/>
                  </a:lnTo>
                  <a:lnTo>
                    <a:pt x="837744" y="152273"/>
                  </a:lnTo>
                  <a:lnTo>
                    <a:pt x="837572" y="139903"/>
                  </a:lnTo>
                  <a:lnTo>
                    <a:pt x="772109" y="139903"/>
                  </a:lnTo>
                  <a:lnTo>
                    <a:pt x="772109" y="117614"/>
                  </a:lnTo>
                  <a:lnTo>
                    <a:pt x="837570" y="117614"/>
                  </a:lnTo>
                  <a:lnTo>
                    <a:pt x="837815" y="108077"/>
                  </a:lnTo>
                  <a:lnTo>
                    <a:pt x="837844" y="105600"/>
                  </a:lnTo>
                  <a:lnTo>
                    <a:pt x="837311" y="105257"/>
                  </a:lnTo>
                  <a:lnTo>
                    <a:pt x="780796" y="105257"/>
                  </a:lnTo>
                  <a:lnTo>
                    <a:pt x="760274" y="104927"/>
                  </a:lnTo>
                  <a:close/>
                </a:path>
                <a:path w="1550670" h="162560">
                  <a:moveTo>
                    <a:pt x="837744" y="152273"/>
                  </a:moveTo>
                  <a:lnTo>
                    <a:pt x="823772" y="152273"/>
                  </a:lnTo>
                  <a:lnTo>
                    <a:pt x="823772" y="160705"/>
                  </a:lnTo>
                  <a:lnTo>
                    <a:pt x="824814" y="161772"/>
                  </a:lnTo>
                  <a:lnTo>
                    <a:pt x="836752" y="161772"/>
                  </a:lnTo>
                  <a:lnTo>
                    <a:pt x="837844" y="160705"/>
                  </a:lnTo>
                  <a:lnTo>
                    <a:pt x="837744" y="152273"/>
                  </a:lnTo>
                  <a:close/>
                </a:path>
                <a:path w="1550670" h="162560">
                  <a:moveTo>
                    <a:pt x="837570" y="117614"/>
                  </a:moveTo>
                  <a:lnTo>
                    <a:pt x="823772" y="117614"/>
                  </a:lnTo>
                  <a:lnTo>
                    <a:pt x="823772" y="139903"/>
                  </a:lnTo>
                  <a:lnTo>
                    <a:pt x="837572" y="139903"/>
                  </a:lnTo>
                  <a:lnTo>
                    <a:pt x="837570" y="117614"/>
                  </a:lnTo>
                  <a:close/>
                </a:path>
                <a:path w="1550670" h="162560">
                  <a:moveTo>
                    <a:pt x="836797" y="104927"/>
                  </a:moveTo>
                  <a:lnTo>
                    <a:pt x="834631" y="104927"/>
                  </a:lnTo>
                  <a:lnTo>
                    <a:pt x="814959" y="105257"/>
                  </a:lnTo>
                  <a:lnTo>
                    <a:pt x="837311" y="105257"/>
                  </a:lnTo>
                  <a:lnTo>
                    <a:pt x="836797" y="104927"/>
                  </a:lnTo>
                  <a:close/>
                </a:path>
                <a:path w="1550670" h="162560">
                  <a:moveTo>
                    <a:pt x="731735" y="61555"/>
                  </a:moveTo>
                  <a:lnTo>
                    <a:pt x="718007" y="61555"/>
                  </a:lnTo>
                  <a:lnTo>
                    <a:pt x="718007" y="116268"/>
                  </a:lnTo>
                  <a:lnTo>
                    <a:pt x="706780" y="119938"/>
                  </a:lnTo>
                  <a:lnTo>
                    <a:pt x="701992" y="120929"/>
                  </a:lnTo>
                  <a:lnTo>
                    <a:pt x="695985" y="121780"/>
                  </a:lnTo>
                  <a:lnTo>
                    <a:pt x="696937" y="126822"/>
                  </a:lnTo>
                  <a:lnTo>
                    <a:pt x="698106" y="130975"/>
                  </a:lnTo>
                  <a:lnTo>
                    <a:pt x="699477" y="134251"/>
                  </a:lnTo>
                  <a:lnTo>
                    <a:pt x="700062" y="135801"/>
                  </a:lnTo>
                  <a:lnTo>
                    <a:pt x="701103" y="136588"/>
                  </a:lnTo>
                  <a:lnTo>
                    <a:pt x="703872" y="136588"/>
                  </a:lnTo>
                  <a:lnTo>
                    <a:pt x="705065" y="136017"/>
                  </a:lnTo>
                  <a:lnTo>
                    <a:pt x="706615" y="134467"/>
                  </a:lnTo>
                  <a:lnTo>
                    <a:pt x="707834" y="133692"/>
                  </a:lnTo>
                  <a:lnTo>
                    <a:pt x="709828" y="132575"/>
                  </a:lnTo>
                  <a:lnTo>
                    <a:pt x="721462" y="128439"/>
                  </a:lnTo>
                  <a:lnTo>
                    <a:pt x="731256" y="124718"/>
                  </a:lnTo>
                  <a:lnTo>
                    <a:pt x="749922" y="113855"/>
                  </a:lnTo>
                  <a:lnTo>
                    <a:pt x="749922" y="111937"/>
                  </a:lnTo>
                  <a:lnTo>
                    <a:pt x="731735" y="111937"/>
                  </a:lnTo>
                  <a:lnTo>
                    <a:pt x="731735" y="61555"/>
                  </a:lnTo>
                  <a:close/>
                </a:path>
                <a:path w="1550670" h="162560">
                  <a:moveTo>
                    <a:pt x="750430" y="103314"/>
                  </a:moveTo>
                  <a:lnTo>
                    <a:pt x="742607" y="106654"/>
                  </a:lnTo>
                  <a:lnTo>
                    <a:pt x="736371" y="109524"/>
                  </a:lnTo>
                  <a:lnTo>
                    <a:pt x="731735" y="111937"/>
                  </a:lnTo>
                  <a:lnTo>
                    <a:pt x="749922" y="111937"/>
                  </a:lnTo>
                  <a:lnTo>
                    <a:pt x="749922" y="109258"/>
                  </a:lnTo>
                  <a:lnTo>
                    <a:pt x="750091" y="106654"/>
                  </a:lnTo>
                  <a:lnTo>
                    <a:pt x="750430" y="103314"/>
                  </a:lnTo>
                  <a:close/>
                </a:path>
                <a:path w="1550670" h="162560">
                  <a:moveTo>
                    <a:pt x="790295" y="39763"/>
                  </a:moveTo>
                  <a:lnTo>
                    <a:pt x="759054" y="73618"/>
                  </a:lnTo>
                  <a:lnTo>
                    <a:pt x="737044" y="85775"/>
                  </a:lnTo>
                  <a:lnTo>
                    <a:pt x="739254" y="88214"/>
                  </a:lnTo>
                  <a:lnTo>
                    <a:pt x="740892" y="90373"/>
                  </a:lnTo>
                  <a:lnTo>
                    <a:pt x="741959" y="92240"/>
                  </a:lnTo>
                  <a:lnTo>
                    <a:pt x="743409" y="94602"/>
                  </a:lnTo>
                  <a:lnTo>
                    <a:pt x="744778" y="95770"/>
                  </a:lnTo>
                  <a:lnTo>
                    <a:pt x="747039" y="95770"/>
                  </a:lnTo>
                  <a:lnTo>
                    <a:pt x="748157" y="95389"/>
                  </a:lnTo>
                  <a:lnTo>
                    <a:pt x="763808" y="86550"/>
                  </a:lnTo>
                  <a:lnTo>
                    <a:pt x="764916" y="85775"/>
                  </a:lnTo>
                  <a:lnTo>
                    <a:pt x="769569" y="82420"/>
                  </a:lnTo>
                  <a:lnTo>
                    <a:pt x="769569" y="81838"/>
                  </a:lnTo>
                  <a:lnTo>
                    <a:pt x="770212" y="80804"/>
                  </a:lnTo>
                  <a:lnTo>
                    <a:pt x="771810" y="80804"/>
                  </a:lnTo>
                  <a:lnTo>
                    <a:pt x="776638" y="77322"/>
                  </a:lnTo>
                  <a:lnTo>
                    <a:pt x="787514" y="67208"/>
                  </a:lnTo>
                  <a:lnTo>
                    <a:pt x="796594" y="56121"/>
                  </a:lnTo>
                  <a:lnTo>
                    <a:pt x="811808" y="56121"/>
                  </a:lnTo>
                  <a:lnTo>
                    <a:pt x="804303" y="49314"/>
                  </a:lnTo>
                  <a:lnTo>
                    <a:pt x="803485" y="49314"/>
                  </a:lnTo>
                  <a:lnTo>
                    <a:pt x="803548" y="49016"/>
                  </a:lnTo>
                  <a:lnTo>
                    <a:pt x="803617" y="48691"/>
                  </a:lnTo>
                  <a:lnTo>
                    <a:pt x="804556" y="48691"/>
                  </a:lnTo>
                  <a:lnTo>
                    <a:pt x="805281" y="48285"/>
                  </a:lnTo>
                  <a:lnTo>
                    <a:pt x="806183" y="47091"/>
                  </a:lnTo>
                  <a:lnTo>
                    <a:pt x="806183" y="43878"/>
                  </a:lnTo>
                  <a:lnTo>
                    <a:pt x="805027" y="42697"/>
                  </a:lnTo>
                  <a:lnTo>
                    <a:pt x="802728" y="42151"/>
                  </a:lnTo>
                  <a:lnTo>
                    <a:pt x="800100" y="41325"/>
                  </a:lnTo>
                  <a:lnTo>
                    <a:pt x="795947" y="40538"/>
                  </a:lnTo>
                  <a:lnTo>
                    <a:pt x="790295" y="39763"/>
                  </a:lnTo>
                  <a:close/>
                </a:path>
                <a:path w="1550670" h="162560">
                  <a:moveTo>
                    <a:pt x="853646" y="80804"/>
                  </a:moveTo>
                  <a:lnTo>
                    <a:pt x="825313" y="80804"/>
                  </a:lnTo>
                  <a:lnTo>
                    <a:pt x="825531" y="81140"/>
                  </a:lnTo>
                  <a:lnTo>
                    <a:pt x="850709" y="94907"/>
                  </a:lnTo>
                  <a:lnTo>
                    <a:pt x="852805" y="94907"/>
                  </a:lnTo>
                  <a:lnTo>
                    <a:pt x="854032" y="93840"/>
                  </a:lnTo>
                  <a:lnTo>
                    <a:pt x="854289" y="93497"/>
                  </a:lnTo>
                  <a:lnTo>
                    <a:pt x="855472" y="91351"/>
                  </a:lnTo>
                  <a:lnTo>
                    <a:pt x="856564" y="89128"/>
                  </a:lnTo>
                  <a:lnTo>
                    <a:pt x="858139" y="86550"/>
                  </a:lnTo>
                  <a:lnTo>
                    <a:pt x="860209" y="83629"/>
                  </a:lnTo>
                  <a:lnTo>
                    <a:pt x="853646" y="80804"/>
                  </a:lnTo>
                  <a:close/>
                </a:path>
                <a:path w="1550670" h="162560">
                  <a:moveTo>
                    <a:pt x="771810" y="80804"/>
                  </a:moveTo>
                  <a:lnTo>
                    <a:pt x="769569" y="82420"/>
                  </a:lnTo>
                  <a:lnTo>
                    <a:pt x="769569" y="92811"/>
                  </a:lnTo>
                  <a:lnTo>
                    <a:pt x="770636" y="93840"/>
                  </a:lnTo>
                  <a:lnTo>
                    <a:pt x="772769" y="93840"/>
                  </a:lnTo>
                  <a:lnTo>
                    <a:pt x="789178" y="93497"/>
                  </a:lnTo>
                  <a:lnTo>
                    <a:pt x="825237" y="93497"/>
                  </a:lnTo>
                  <a:lnTo>
                    <a:pt x="825982" y="92811"/>
                  </a:lnTo>
                  <a:lnTo>
                    <a:pt x="825982" y="81838"/>
                  </a:lnTo>
                  <a:lnTo>
                    <a:pt x="825005" y="81140"/>
                  </a:lnTo>
                  <a:lnTo>
                    <a:pt x="787844" y="81140"/>
                  </a:lnTo>
                  <a:lnTo>
                    <a:pt x="771810" y="80804"/>
                  </a:lnTo>
                  <a:close/>
                </a:path>
                <a:path w="1550670" h="162560">
                  <a:moveTo>
                    <a:pt x="825237" y="93497"/>
                  </a:moveTo>
                  <a:lnTo>
                    <a:pt x="806246" y="93497"/>
                  </a:lnTo>
                  <a:lnTo>
                    <a:pt x="822642" y="93840"/>
                  </a:lnTo>
                  <a:lnTo>
                    <a:pt x="824865" y="93840"/>
                  </a:lnTo>
                  <a:lnTo>
                    <a:pt x="825237" y="93497"/>
                  </a:lnTo>
                  <a:close/>
                </a:path>
                <a:path w="1550670" h="162560">
                  <a:moveTo>
                    <a:pt x="771810" y="80804"/>
                  </a:moveTo>
                  <a:lnTo>
                    <a:pt x="770212" y="80804"/>
                  </a:lnTo>
                  <a:lnTo>
                    <a:pt x="769569" y="81838"/>
                  </a:lnTo>
                  <a:lnTo>
                    <a:pt x="769569" y="82420"/>
                  </a:lnTo>
                  <a:lnTo>
                    <a:pt x="771810" y="80804"/>
                  </a:lnTo>
                  <a:close/>
                </a:path>
                <a:path w="1550670" h="162560">
                  <a:moveTo>
                    <a:pt x="811808" y="56121"/>
                  </a:moveTo>
                  <a:lnTo>
                    <a:pt x="796594" y="56121"/>
                  </a:lnTo>
                  <a:lnTo>
                    <a:pt x="806279" y="66781"/>
                  </a:lnTo>
                  <a:lnTo>
                    <a:pt x="818091" y="76644"/>
                  </a:lnTo>
                  <a:lnTo>
                    <a:pt x="826080" y="81838"/>
                  </a:lnTo>
                  <a:lnTo>
                    <a:pt x="825531" y="81140"/>
                  </a:lnTo>
                  <a:lnTo>
                    <a:pt x="825313" y="80804"/>
                  </a:lnTo>
                  <a:lnTo>
                    <a:pt x="853646" y="80804"/>
                  </a:lnTo>
                  <a:lnTo>
                    <a:pt x="843006" y="76223"/>
                  </a:lnTo>
                  <a:lnTo>
                    <a:pt x="827841" y="67932"/>
                  </a:lnTo>
                  <a:lnTo>
                    <a:pt x="814712" y="58754"/>
                  </a:lnTo>
                  <a:lnTo>
                    <a:pt x="811808" y="56121"/>
                  </a:lnTo>
                  <a:close/>
                </a:path>
                <a:path w="1550670" h="162560">
                  <a:moveTo>
                    <a:pt x="824488" y="80804"/>
                  </a:moveTo>
                  <a:lnTo>
                    <a:pt x="823639" y="80804"/>
                  </a:lnTo>
                  <a:lnTo>
                    <a:pt x="807567" y="81140"/>
                  </a:lnTo>
                  <a:lnTo>
                    <a:pt x="825005" y="81140"/>
                  </a:lnTo>
                  <a:lnTo>
                    <a:pt x="824488" y="80804"/>
                  </a:lnTo>
                  <a:close/>
                </a:path>
                <a:path w="1550670" h="162560">
                  <a:moveTo>
                    <a:pt x="701227" y="48285"/>
                  </a:moveTo>
                  <a:lnTo>
                    <a:pt x="698158" y="48285"/>
                  </a:lnTo>
                  <a:lnTo>
                    <a:pt x="697522" y="49314"/>
                  </a:lnTo>
                  <a:lnTo>
                    <a:pt x="697522" y="60858"/>
                  </a:lnTo>
                  <a:lnTo>
                    <a:pt x="698588" y="61887"/>
                  </a:lnTo>
                  <a:lnTo>
                    <a:pt x="700722" y="61887"/>
                  </a:lnTo>
                  <a:lnTo>
                    <a:pt x="715755" y="61555"/>
                  </a:lnTo>
                  <a:lnTo>
                    <a:pt x="749321" y="61555"/>
                  </a:lnTo>
                  <a:lnTo>
                    <a:pt x="750087" y="60858"/>
                  </a:lnTo>
                  <a:lnTo>
                    <a:pt x="750087" y="49314"/>
                  </a:lnTo>
                  <a:lnTo>
                    <a:pt x="749665" y="48691"/>
                  </a:lnTo>
                  <a:lnTo>
                    <a:pt x="719621" y="48691"/>
                  </a:lnTo>
                  <a:lnTo>
                    <a:pt x="701227" y="48285"/>
                  </a:lnTo>
                  <a:close/>
                </a:path>
                <a:path w="1550670" h="162560">
                  <a:moveTo>
                    <a:pt x="749321" y="61555"/>
                  </a:moveTo>
                  <a:lnTo>
                    <a:pt x="731735" y="61555"/>
                  </a:lnTo>
                  <a:lnTo>
                    <a:pt x="746671" y="61887"/>
                  </a:lnTo>
                  <a:lnTo>
                    <a:pt x="748957" y="61887"/>
                  </a:lnTo>
                  <a:lnTo>
                    <a:pt x="749321" y="61555"/>
                  </a:lnTo>
                  <a:close/>
                </a:path>
                <a:path w="1550670" h="162560">
                  <a:moveTo>
                    <a:pt x="782282" y="33609"/>
                  </a:moveTo>
                  <a:lnTo>
                    <a:pt x="769061" y="33609"/>
                  </a:lnTo>
                  <a:lnTo>
                    <a:pt x="768895" y="39763"/>
                  </a:lnTo>
                  <a:lnTo>
                    <a:pt x="768831" y="42151"/>
                  </a:lnTo>
                  <a:lnTo>
                    <a:pt x="768718" y="48691"/>
                  </a:lnTo>
                  <a:lnTo>
                    <a:pt x="768851" y="48691"/>
                  </a:lnTo>
                  <a:lnTo>
                    <a:pt x="769759" y="49644"/>
                  </a:lnTo>
                  <a:lnTo>
                    <a:pt x="781519" y="49644"/>
                  </a:lnTo>
                  <a:lnTo>
                    <a:pt x="782519" y="49016"/>
                  </a:lnTo>
                  <a:lnTo>
                    <a:pt x="782427" y="39763"/>
                  </a:lnTo>
                  <a:lnTo>
                    <a:pt x="782290" y="33947"/>
                  </a:lnTo>
                  <a:lnTo>
                    <a:pt x="782282" y="33609"/>
                  </a:lnTo>
                  <a:close/>
                </a:path>
                <a:path w="1550670" h="162560">
                  <a:moveTo>
                    <a:pt x="856195" y="32905"/>
                  </a:moveTo>
                  <a:lnTo>
                    <a:pt x="810895" y="32905"/>
                  </a:lnTo>
                  <a:lnTo>
                    <a:pt x="810675" y="39763"/>
                  </a:lnTo>
                  <a:lnTo>
                    <a:pt x="810566" y="48691"/>
                  </a:lnTo>
                  <a:lnTo>
                    <a:pt x="811530" y="49644"/>
                  </a:lnTo>
                  <a:lnTo>
                    <a:pt x="823239" y="49644"/>
                  </a:lnTo>
                  <a:lnTo>
                    <a:pt x="824343" y="49016"/>
                  </a:lnTo>
                  <a:lnTo>
                    <a:pt x="824221" y="42151"/>
                  </a:lnTo>
                  <a:lnTo>
                    <a:pt x="824022" y="33947"/>
                  </a:lnTo>
                  <a:lnTo>
                    <a:pt x="824014" y="33609"/>
                  </a:lnTo>
                  <a:lnTo>
                    <a:pt x="855475" y="33609"/>
                  </a:lnTo>
                  <a:lnTo>
                    <a:pt x="856195" y="32905"/>
                  </a:lnTo>
                  <a:close/>
                </a:path>
                <a:path w="1550670" h="162560">
                  <a:moveTo>
                    <a:pt x="803617" y="48691"/>
                  </a:moveTo>
                  <a:lnTo>
                    <a:pt x="803548" y="49016"/>
                  </a:lnTo>
                  <a:lnTo>
                    <a:pt x="803485" y="49314"/>
                  </a:lnTo>
                  <a:lnTo>
                    <a:pt x="803976" y="49016"/>
                  </a:lnTo>
                  <a:lnTo>
                    <a:pt x="803617" y="48691"/>
                  </a:lnTo>
                  <a:close/>
                </a:path>
                <a:path w="1550670" h="162560">
                  <a:moveTo>
                    <a:pt x="803976" y="49016"/>
                  </a:moveTo>
                  <a:lnTo>
                    <a:pt x="803445" y="49314"/>
                  </a:lnTo>
                  <a:lnTo>
                    <a:pt x="804303" y="49314"/>
                  </a:lnTo>
                  <a:lnTo>
                    <a:pt x="803976" y="49016"/>
                  </a:lnTo>
                  <a:close/>
                </a:path>
                <a:path w="1550670" h="162560">
                  <a:moveTo>
                    <a:pt x="804556" y="48691"/>
                  </a:moveTo>
                  <a:lnTo>
                    <a:pt x="803617" y="48691"/>
                  </a:lnTo>
                  <a:lnTo>
                    <a:pt x="803976" y="49016"/>
                  </a:lnTo>
                  <a:lnTo>
                    <a:pt x="804556" y="48691"/>
                  </a:lnTo>
                  <a:close/>
                </a:path>
                <a:path w="1550670" h="162560">
                  <a:moveTo>
                    <a:pt x="716648" y="3873"/>
                  </a:moveTo>
                  <a:lnTo>
                    <a:pt x="716686" y="4216"/>
                  </a:lnTo>
                  <a:lnTo>
                    <a:pt x="716807" y="5308"/>
                  </a:lnTo>
                  <a:lnTo>
                    <a:pt x="716883" y="5994"/>
                  </a:lnTo>
                  <a:lnTo>
                    <a:pt x="716992" y="6972"/>
                  </a:lnTo>
                  <a:lnTo>
                    <a:pt x="717107" y="8013"/>
                  </a:lnTo>
                  <a:lnTo>
                    <a:pt x="717228" y="9105"/>
                  </a:lnTo>
                  <a:lnTo>
                    <a:pt x="717320" y="10337"/>
                  </a:lnTo>
                  <a:lnTo>
                    <a:pt x="717431" y="11925"/>
                  </a:lnTo>
                  <a:lnTo>
                    <a:pt x="717484" y="12700"/>
                  </a:lnTo>
                  <a:lnTo>
                    <a:pt x="717558" y="13766"/>
                  </a:lnTo>
                  <a:lnTo>
                    <a:pt x="717670" y="15378"/>
                  </a:lnTo>
                  <a:lnTo>
                    <a:pt x="717826" y="19596"/>
                  </a:lnTo>
                  <a:lnTo>
                    <a:pt x="717881" y="21082"/>
                  </a:lnTo>
                  <a:lnTo>
                    <a:pt x="718007" y="48691"/>
                  </a:lnTo>
                  <a:lnTo>
                    <a:pt x="731735" y="48691"/>
                  </a:lnTo>
                  <a:lnTo>
                    <a:pt x="731735" y="19596"/>
                  </a:lnTo>
                  <a:lnTo>
                    <a:pt x="731974" y="15378"/>
                  </a:lnTo>
                  <a:lnTo>
                    <a:pt x="732066" y="13766"/>
                  </a:lnTo>
                  <a:lnTo>
                    <a:pt x="732701" y="11925"/>
                  </a:lnTo>
                  <a:lnTo>
                    <a:pt x="733374" y="10337"/>
                  </a:lnTo>
                  <a:lnTo>
                    <a:pt x="733629" y="9385"/>
                  </a:lnTo>
                  <a:lnTo>
                    <a:pt x="733704" y="6426"/>
                  </a:lnTo>
                  <a:lnTo>
                    <a:pt x="732472" y="5308"/>
                  </a:lnTo>
                  <a:lnTo>
                    <a:pt x="726643" y="4419"/>
                  </a:lnTo>
                  <a:lnTo>
                    <a:pt x="722185" y="4064"/>
                  </a:lnTo>
                  <a:lnTo>
                    <a:pt x="716648" y="3873"/>
                  </a:lnTo>
                  <a:close/>
                </a:path>
                <a:path w="1550670" h="162560">
                  <a:moveTo>
                    <a:pt x="749389" y="48285"/>
                  </a:moveTo>
                  <a:lnTo>
                    <a:pt x="746187" y="48285"/>
                  </a:lnTo>
                  <a:lnTo>
                    <a:pt x="727884" y="48691"/>
                  </a:lnTo>
                  <a:lnTo>
                    <a:pt x="749665" y="48691"/>
                  </a:lnTo>
                  <a:lnTo>
                    <a:pt x="749389" y="48285"/>
                  </a:lnTo>
                  <a:close/>
                </a:path>
                <a:path w="1550670" h="162560">
                  <a:moveTo>
                    <a:pt x="743087" y="21082"/>
                  </a:moveTo>
                  <a:lnTo>
                    <a:pt x="742106" y="21082"/>
                  </a:lnTo>
                  <a:lnTo>
                    <a:pt x="741721" y="21958"/>
                  </a:lnTo>
                  <a:lnTo>
                    <a:pt x="741654" y="32905"/>
                  </a:lnTo>
                  <a:lnTo>
                    <a:pt x="742696" y="33947"/>
                  </a:lnTo>
                  <a:lnTo>
                    <a:pt x="744766" y="33947"/>
                  </a:lnTo>
                  <a:lnTo>
                    <a:pt x="769061" y="33609"/>
                  </a:lnTo>
                  <a:lnTo>
                    <a:pt x="810870" y="33609"/>
                  </a:lnTo>
                  <a:lnTo>
                    <a:pt x="810892" y="32905"/>
                  </a:lnTo>
                  <a:lnTo>
                    <a:pt x="856195" y="32905"/>
                  </a:lnTo>
                  <a:lnTo>
                    <a:pt x="856195" y="22213"/>
                  </a:lnTo>
                  <a:lnTo>
                    <a:pt x="810895" y="22213"/>
                  </a:lnTo>
                  <a:lnTo>
                    <a:pt x="810895" y="21958"/>
                  </a:lnTo>
                  <a:lnTo>
                    <a:pt x="769061" y="21958"/>
                  </a:lnTo>
                  <a:lnTo>
                    <a:pt x="769061" y="21424"/>
                  </a:lnTo>
                  <a:lnTo>
                    <a:pt x="769429" y="21424"/>
                  </a:lnTo>
                  <a:lnTo>
                    <a:pt x="743087" y="21082"/>
                  </a:lnTo>
                  <a:close/>
                </a:path>
                <a:path w="1550670" h="162560">
                  <a:moveTo>
                    <a:pt x="855475" y="33609"/>
                  </a:moveTo>
                  <a:lnTo>
                    <a:pt x="828700" y="33609"/>
                  </a:lnTo>
                  <a:lnTo>
                    <a:pt x="852982" y="33947"/>
                  </a:lnTo>
                  <a:lnTo>
                    <a:pt x="855129" y="33947"/>
                  </a:lnTo>
                  <a:lnTo>
                    <a:pt x="855475" y="33609"/>
                  </a:lnTo>
                  <a:close/>
                </a:path>
                <a:path w="1550670" h="162560">
                  <a:moveTo>
                    <a:pt x="809777" y="1816"/>
                  </a:moveTo>
                  <a:lnTo>
                    <a:pt x="810349" y="5308"/>
                  </a:lnTo>
                  <a:lnTo>
                    <a:pt x="810461" y="5994"/>
                  </a:lnTo>
                  <a:lnTo>
                    <a:pt x="810551" y="6972"/>
                  </a:lnTo>
                  <a:lnTo>
                    <a:pt x="810671" y="9105"/>
                  </a:lnTo>
                  <a:lnTo>
                    <a:pt x="810740" y="10337"/>
                  </a:lnTo>
                  <a:lnTo>
                    <a:pt x="810829" y="11925"/>
                  </a:lnTo>
                  <a:lnTo>
                    <a:pt x="810895" y="22213"/>
                  </a:lnTo>
                  <a:lnTo>
                    <a:pt x="856300" y="22213"/>
                  </a:lnTo>
                  <a:lnTo>
                    <a:pt x="855688" y="21615"/>
                  </a:lnTo>
                  <a:lnTo>
                    <a:pt x="824014" y="21615"/>
                  </a:lnTo>
                  <a:lnTo>
                    <a:pt x="824129" y="12700"/>
                  </a:lnTo>
                  <a:lnTo>
                    <a:pt x="824182" y="11925"/>
                  </a:lnTo>
                  <a:lnTo>
                    <a:pt x="824291" y="10337"/>
                  </a:lnTo>
                  <a:lnTo>
                    <a:pt x="824839" y="9385"/>
                  </a:lnTo>
                  <a:lnTo>
                    <a:pt x="825487" y="8013"/>
                  </a:lnTo>
                  <a:lnTo>
                    <a:pt x="825802" y="6972"/>
                  </a:lnTo>
                  <a:lnTo>
                    <a:pt x="825817" y="4419"/>
                  </a:lnTo>
                  <a:lnTo>
                    <a:pt x="825652" y="4216"/>
                  </a:lnTo>
                  <a:lnTo>
                    <a:pt x="824636" y="3276"/>
                  </a:lnTo>
                  <a:lnTo>
                    <a:pt x="818984" y="2311"/>
                  </a:lnTo>
                  <a:lnTo>
                    <a:pt x="814806" y="1955"/>
                  </a:lnTo>
                  <a:lnTo>
                    <a:pt x="809777" y="1816"/>
                  </a:lnTo>
                  <a:close/>
                </a:path>
                <a:path w="1550670" h="162560">
                  <a:moveTo>
                    <a:pt x="768032" y="1816"/>
                  </a:moveTo>
                  <a:lnTo>
                    <a:pt x="768605" y="5308"/>
                  </a:lnTo>
                  <a:lnTo>
                    <a:pt x="768718" y="5994"/>
                  </a:lnTo>
                  <a:lnTo>
                    <a:pt x="768821" y="8013"/>
                  </a:lnTo>
                  <a:lnTo>
                    <a:pt x="768940" y="10337"/>
                  </a:lnTo>
                  <a:lnTo>
                    <a:pt x="769061" y="21958"/>
                  </a:lnTo>
                  <a:lnTo>
                    <a:pt x="810895" y="21958"/>
                  </a:lnTo>
                  <a:lnTo>
                    <a:pt x="810895" y="21615"/>
                  </a:lnTo>
                  <a:lnTo>
                    <a:pt x="782281" y="21615"/>
                  </a:lnTo>
                  <a:lnTo>
                    <a:pt x="782383" y="12700"/>
                  </a:lnTo>
                  <a:lnTo>
                    <a:pt x="782430" y="11925"/>
                  </a:lnTo>
                  <a:lnTo>
                    <a:pt x="782527" y="10337"/>
                  </a:lnTo>
                  <a:lnTo>
                    <a:pt x="783057" y="9105"/>
                  </a:lnTo>
                  <a:lnTo>
                    <a:pt x="783678" y="8013"/>
                  </a:lnTo>
                  <a:lnTo>
                    <a:pt x="783983" y="6972"/>
                  </a:lnTo>
                  <a:lnTo>
                    <a:pt x="783983" y="4216"/>
                  </a:lnTo>
                  <a:lnTo>
                    <a:pt x="782789" y="3124"/>
                  </a:lnTo>
                  <a:lnTo>
                    <a:pt x="780389" y="2692"/>
                  </a:lnTo>
                  <a:lnTo>
                    <a:pt x="777069" y="2311"/>
                  </a:lnTo>
                  <a:lnTo>
                    <a:pt x="777413" y="2311"/>
                  </a:lnTo>
                  <a:lnTo>
                    <a:pt x="772388" y="1955"/>
                  </a:lnTo>
                  <a:lnTo>
                    <a:pt x="768032" y="1816"/>
                  </a:lnTo>
                  <a:close/>
                </a:path>
                <a:path w="1550670" h="162560">
                  <a:moveTo>
                    <a:pt x="810895" y="21424"/>
                  </a:moveTo>
                  <a:lnTo>
                    <a:pt x="782281" y="21424"/>
                  </a:lnTo>
                  <a:lnTo>
                    <a:pt x="782281" y="21615"/>
                  </a:lnTo>
                  <a:lnTo>
                    <a:pt x="810895" y="21615"/>
                  </a:lnTo>
                  <a:lnTo>
                    <a:pt x="810895" y="21424"/>
                  </a:lnTo>
                  <a:close/>
                </a:path>
                <a:path w="1550670" h="162560">
                  <a:moveTo>
                    <a:pt x="855142" y="21082"/>
                  </a:moveTo>
                  <a:lnTo>
                    <a:pt x="852995" y="21082"/>
                  </a:lnTo>
                  <a:lnTo>
                    <a:pt x="829282" y="21424"/>
                  </a:lnTo>
                  <a:lnTo>
                    <a:pt x="824014" y="21424"/>
                  </a:lnTo>
                  <a:lnTo>
                    <a:pt x="824014" y="21615"/>
                  </a:lnTo>
                  <a:lnTo>
                    <a:pt x="855688" y="21615"/>
                  </a:lnTo>
                  <a:lnTo>
                    <a:pt x="855142" y="21082"/>
                  </a:lnTo>
                  <a:close/>
                </a:path>
                <a:path w="1550670" h="162560">
                  <a:moveTo>
                    <a:pt x="956729" y="64770"/>
                  </a:moveTo>
                  <a:lnTo>
                    <a:pt x="947699" y="64770"/>
                  </a:lnTo>
                  <a:lnTo>
                    <a:pt x="943914" y="66522"/>
                  </a:lnTo>
                  <a:lnTo>
                    <a:pt x="940473" y="70027"/>
                  </a:lnTo>
                  <a:lnTo>
                    <a:pt x="937234" y="72567"/>
                  </a:lnTo>
                  <a:lnTo>
                    <a:pt x="935609" y="76225"/>
                  </a:lnTo>
                  <a:lnTo>
                    <a:pt x="935609" y="85102"/>
                  </a:lnTo>
                  <a:lnTo>
                    <a:pt x="937526" y="88900"/>
                  </a:lnTo>
                  <a:lnTo>
                    <a:pt x="941336" y="92379"/>
                  </a:lnTo>
                  <a:lnTo>
                    <a:pt x="943610" y="95618"/>
                  </a:lnTo>
                  <a:lnTo>
                    <a:pt x="947115" y="97243"/>
                  </a:lnTo>
                  <a:lnTo>
                    <a:pt x="956043" y="97243"/>
                  </a:lnTo>
                  <a:lnTo>
                    <a:pt x="959891" y="95250"/>
                  </a:lnTo>
                  <a:lnTo>
                    <a:pt x="963422" y="91274"/>
                  </a:lnTo>
                  <a:lnTo>
                    <a:pt x="966609" y="89204"/>
                  </a:lnTo>
                  <a:lnTo>
                    <a:pt x="968209" y="85775"/>
                  </a:lnTo>
                  <a:lnTo>
                    <a:pt x="968209" y="76822"/>
                  </a:lnTo>
                  <a:lnTo>
                    <a:pt x="966470" y="73012"/>
                  </a:lnTo>
                  <a:lnTo>
                    <a:pt x="963015" y="69545"/>
                  </a:lnTo>
                  <a:lnTo>
                    <a:pt x="960450" y="66357"/>
                  </a:lnTo>
                  <a:lnTo>
                    <a:pt x="956729" y="64770"/>
                  </a:lnTo>
                  <a:close/>
                </a:path>
                <a:path w="1550670" h="162560">
                  <a:moveTo>
                    <a:pt x="1090981" y="134620"/>
                  </a:moveTo>
                  <a:lnTo>
                    <a:pt x="1076794" y="134620"/>
                  </a:lnTo>
                  <a:lnTo>
                    <a:pt x="1079690" y="142062"/>
                  </a:lnTo>
                  <a:lnTo>
                    <a:pt x="1122217" y="157118"/>
                  </a:lnTo>
                  <a:lnTo>
                    <a:pt x="1136954" y="157492"/>
                  </a:lnTo>
                  <a:lnTo>
                    <a:pt x="1152442" y="157347"/>
                  </a:lnTo>
                  <a:lnTo>
                    <a:pt x="1165634" y="156984"/>
                  </a:lnTo>
                  <a:lnTo>
                    <a:pt x="1166640" y="156984"/>
                  </a:lnTo>
                  <a:lnTo>
                    <a:pt x="1182761" y="156260"/>
                  </a:lnTo>
                  <a:lnTo>
                    <a:pt x="1183184" y="156260"/>
                  </a:lnTo>
                  <a:lnTo>
                    <a:pt x="1200708" y="155181"/>
                  </a:lnTo>
                  <a:lnTo>
                    <a:pt x="1202380" y="155181"/>
                  </a:lnTo>
                  <a:lnTo>
                    <a:pt x="1204048" y="154876"/>
                  </a:lnTo>
                  <a:lnTo>
                    <a:pt x="1204683" y="154457"/>
                  </a:lnTo>
                  <a:lnTo>
                    <a:pt x="1205509" y="153733"/>
                  </a:lnTo>
                  <a:lnTo>
                    <a:pt x="1206119" y="152234"/>
                  </a:lnTo>
                  <a:lnTo>
                    <a:pt x="1206474" y="149948"/>
                  </a:lnTo>
                  <a:lnTo>
                    <a:pt x="1207236" y="146354"/>
                  </a:lnTo>
                  <a:lnTo>
                    <a:pt x="1208076" y="143687"/>
                  </a:lnTo>
                  <a:lnTo>
                    <a:pt x="1132941" y="143687"/>
                  </a:lnTo>
                  <a:lnTo>
                    <a:pt x="1123104" y="143435"/>
                  </a:lnTo>
                  <a:lnTo>
                    <a:pt x="1121899" y="143435"/>
                  </a:lnTo>
                  <a:lnTo>
                    <a:pt x="1111780" y="142509"/>
                  </a:lnTo>
                  <a:lnTo>
                    <a:pt x="1104625" y="141160"/>
                  </a:lnTo>
                  <a:lnTo>
                    <a:pt x="1104336" y="141160"/>
                  </a:lnTo>
                  <a:lnTo>
                    <a:pt x="1098067" y="138988"/>
                  </a:lnTo>
                  <a:lnTo>
                    <a:pt x="1095032" y="137502"/>
                  </a:lnTo>
                  <a:lnTo>
                    <a:pt x="1092644" y="136029"/>
                  </a:lnTo>
                  <a:lnTo>
                    <a:pt x="1090981" y="134620"/>
                  </a:lnTo>
                  <a:close/>
                </a:path>
                <a:path w="1550670" h="162560">
                  <a:moveTo>
                    <a:pt x="1084497" y="82181"/>
                  </a:moveTo>
                  <a:lnTo>
                    <a:pt x="1070851" y="82181"/>
                  </a:lnTo>
                  <a:lnTo>
                    <a:pt x="1070851" y="123151"/>
                  </a:lnTo>
                  <a:lnTo>
                    <a:pt x="1066304" y="128168"/>
                  </a:lnTo>
                  <a:lnTo>
                    <a:pt x="1045159" y="143179"/>
                  </a:lnTo>
                  <a:lnTo>
                    <a:pt x="1046949" y="148069"/>
                  </a:lnTo>
                  <a:lnTo>
                    <a:pt x="1048905" y="151942"/>
                  </a:lnTo>
                  <a:lnTo>
                    <a:pt x="1051075" y="154876"/>
                  </a:lnTo>
                  <a:lnTo>
                    <a:pt x="1052195" y="156260"/>
                  </a:lnTo>
                  <a:lnTo>
                    <a:pt x="1053388" y="156984"/>
                  </a:lnTo>
                  <a:lnTo>
                    <a:pt x="1056093" y="156984"/>
                  </a:lnTo>
                  <a:lnTo>
                    <a:pt x="1057234" y="156260"/>
                  </a:lnTo>
                  <a:lnTo>
                    <a:pt x="1057410" y="155997"/>
                  </a:lnTo>
                  <a:lnTo>
                    <a:pt x="1058976" y="153238"/>
                  </a:lnTo>
                  <a:lnTo>
                    <a:pt x="1059916" y="152069"/>
                  </a:lnTo>
                  <a:lnTo>
                    <a:pt x="1060958" y="151269"/>
                  </a:lnTo>
                  <a:lnTo>
                    <a:pt x="1068425" y="144500"/>
                  </a:lnTo>
                  <a:lnTo>
                    <a:pt x="1073672" y="138988"/>
                  </a:lnTo>
                  <a:lnTo>
                    <a:pt x="1076794" y="134620"/>
                  </a:lnTo>
                  <a:lnTo>
                    <a:pt x="1090957" y="134620"/>
                  </a:lnTo>
                  <a:lnTo>
                    <a:pt x="1088288" y="131533"/>
                  </a:lnTo>
                  <a:lnTo>
                    <a:pt x="1086280" y="128168"/>
                  </a:lnTo>
                  <a:lnTo>
                    <a:pt x="1086182" y="128003"/>
                  </a:lnTo>
                  <a:lnTo>
                    <a:pt x="1084402" y="123685"/>
                  </a:lnTo>
                  <a:lnTo>
                    <a:pt x="1084497" y="82181"/>
                  </a:lnTo>
                  <a:close/>
                </a:path>
                <a:path w="1550670" h="162560">
                  <a:moveTo>
                    <a:pt x="1209725" y="139674"/>
                  </a:moveTo>
                  <a:lnTo>
                    <a:pt x="1190339" y="141426"/>
                  </a:lnTo>
                  <a:lnTo>
                    <a:pt x="1171081" y="142681"/>
                  </a:lnTo>
                  <a:lnTo>
                    <a:pt x="1151948" y="143435"/>
                  </a:lnTo>
                  <a:lnTo>
                    <a:pt x="1132941" y="143687"/>
                  </a:lnTo>
                  <a:lnTo>
                    <a:pt x="1208076" y="143687"/>
                  </a:lnTo>
                  <a:lnTo>
                    <a:pt x="1208155" y="143435"/>
                  </a:lnTo>
                  <a:lnTo>
                    <a:pt x="1208236" y="143179"/>
                  </a:lnTo>
                  <a:lnTo>
                    <a:pt x="1208316" y="142925"/>
                  </a:lnTo>
                  <a:lnTo>
                    <a:pt x="1209725" y="139674"/>
                  </a:lnTo>
                  <a:close/>
                </a:path>
                <a:path w="1550670" h="162560">
                  <a:moveTo>
                    <a:pt x="1100578" y="39878"/>
                  </a:moveTo>
                  <a:lnTo>
                    <a:pt x="1098785" y="39878"/>
                  </a:lnTo>
                  <a:lnTo>
                    <a:pt x="1098590" y="40322"/>
                  </a:lnTo>
                  <a:lnTo>
                    <a:pt x="1098334" y="40995"/>
                  </a:lnTo>
                  <a:lnTo>
                    <a:pt x="1098459" y="135026"/>
                  </a:lnTo>
                  <a:lnTo>
                    <a:pt x="1099450" y="136029"/>
                  </a:lnTo>
                  <a:lnTo>
                    <a:pt x="1111096" y="136029"/>
                  </a:lnTo>
                  <a:lnTo>
                    <a:pt x="1112112" y="135026"/>
                  </a:lnTo>
                  <a:lnTo>
                    <a:pt x="1111993" y="119037"/>
                  </a:lnTo>
                  <a:lnTo>
                    <a:pt x="1111897" y="103428"/>
                  </a:lnTo>
                  <a:lnTo>
                    <a:pt x="1194593" y="103428"/>
                  </a:lnTo>
                  <a:lnTo>
                    <a:pt x="1194523" y="91757"/>
                  </a:lnTo>
                  <a:lnTo>
                    <a:pt x="1111885" y="91757"/>
                  </a:lnTo>
                  <a:lnTo>
                    <a:pt x="1111885" y="77571"/>
                  </a:lnTo>
                  <a:lnTo>
                    <a:pt x="1194523" y="77571"/>
                  </a:lnTo>
                  <a:lnTo>
                    <a:pt x="1194523" y="66052"/>
                  </a:lnTo>
                  <a:lnTo>
                    <a:pt x="1111885" y="66052"/>
                  </a:lnTo>
                  <a:lnTo>
                    <a:pt x="1111885" y="51879"/>
                  </a:lnTo>
                  <a:lnTo>
                    <a:pt x="1194703" y="51879"/>
                  </a:lnTo>
                  <a:lnTo>
                    <a:pt x="1194834" y="43345"/>
                  </a:lnTo>
                  <a:lnTo>
                    <a:pt x="1194861" y="41579"/>
                  </a:lnTo>
                  <a:lnTo>
                    <a:pt x="1155687" y="41579"/>
                  </a:lnTo>
                  <a:lnTo>
                    <a:pt x="1154709" y="40322"/>
                  </a:lnTo>
                  <a:lnTo>
                    <a:pt x="1131117" y="40322"/>
                  </a:lnTo>
                  <a:lnTo>
                    <a:pt x="1100578" y="39878"/>
                  </a:lnTo>
                  <a:close/>
                </a:path>
                <a:path w="1550670" h="162560">
                  <a:moveTo>
                    <a:pt x="1162786" y="121653"/>
                  </a:moveTo>
                  <a:lnTo>
                    <a:pt x="1164234" y="124891"/>
                  </a:lnTo>
                  <a:lnTo>
                    <a:pt x="1165301" y="128003"/>
                  </a:lnTo>
                  <a:lnTo>
                    <a:pt x="1166314" y="132397"/>
                  </a:lnTo>
                  <a:lnTo>
                    <a:pt x="1166481" y="132943"/>
                  </a:lnTo>
                  <a:lnTo>
                    <a:pt x="1166999" y="133997"/>
                  </a:lnTo>
                  <a:lnTo>
                    <a:pt x="1168222" y="135026"/>
                  </a:lnTo>
                  <a:lnTo>
                    <a:pt x="1169644" y="135293"/>
                  </a:lnTo>
                  <a:lnTo>
                    <a:pt x="1171867" y="135293"/>
                  </a:lnTo>
                  <a:lnTo>
                    <a:pt x="1194701" y="125056"/>
                  </a:lnTo>
                  <a:lnTo>
                    <a:pt x="1194701" y="122161"/>
                  </a:lnTo>
                  <a:lnTo>
                    <a:pt x="1171994" y="122161"/>
                  </a:lnTo>
                  <a:lnTo>
                    <a:pt x="1167345" y="121996"/>
                  </a:lnTo>
                  <a:lnTo>
                    <a:pt x="1162786" y="121653"/>
                  </a:lnTo>
                  <a:close/>
                </a:path>
                <a:path w="1550670" h="162560">
                  <a:moveTo>
                    <a:pt x="1151509" y="103428"/>
                  </a:moveTo>
                  <a:lnTo>
                    <a:pt x="1138453" y="103428"/>
                  </a:lnTo>
                  <a:lnTo>
                    <a:pt x="1138425" y="111607"/>
                  </a:lnTo>
                  <a:lnTo>
                    <a:pt x="1138303" y="119037"/>
                  </a:lnTo>
                  <a:lnTo>
                    <a:pt x="1138236" y="123151"/>
                  </a:lnTo>
                  <a:lnTo>
                    <a:pt x="1138110" y="132943"/>
                  </a:lnTo>
                  <a:lnTo>
                    <a:pt x="1139164" y="133997"/>
                  </a:lnTo>
                  <a:lnTo>
                    <a:pt x="1150823" y="133997"/>
                  </a:lnTo>
                  <a:lnTo>
                    <a:pt x="1151839" y="132943"/>
                  </a:lnTo>
                  <a:lnTo>
                    <a:pt x="1151728" y="124891"/>
                  </a:lnTo>
                  <a:lnTo>
                    <a:pt x="1151631" y="119037"/>
                  </a:lnTo>
                  <a:lnTo>
                    <a:pt x="1151509" y="103428"/>
                  </a:lnTo>
                  <a:close/>
                </a:path>
                <a:path w="1550670" h="162560">
                  <a:moveTo>
                    <a:pt x="1194593" y="103428"/>
                  </a:moveTo>
                  <a:lnTo>
                    <a:pt x="1181138" y="103428"/>
                  </a:lnTo>
                  <a:lnTo>
                    <a:pt x="1181138" y="120637"/>
                  </a:lnTo>
                  <a:lnTo>
                    <a:pt x="1179664" y="122161"/>
                  </a:lnTo>
                  <a:lnTo>
                    <a:pt x="1194701" y="122161"/>
                  </a:lnTo>
                  <a:lnTo>
                    <a:pt x="1194593" y="103428"/>
                  </a:lnTo>
                  <a:close/>
                </a:path>
                <a:path w="1550670" h="162560">
                  <a:moveTo>
                    <a:pt x="1151496" y="77571"/>
                  </a:moveTo>
                  <a:lnTo>
                    <a:pt x="1138453" y="77571"/>
                  </a:lnTo>
                  <a:lnTo>
                    <a:pt x="1138453" y="91757"/>
                  </a:lnTo>
                  <a:lnTo>
                    <a:pt x="1151496" y="91757"/>
                  </a:lnTo>
                  <a:lnTo>
                    <a:pt x="1151496" y="77571"/>
                  </a:lnTo>
                  <a:close/>
                </a:path>
                <a:path w="1550670" h="162560">
                  <a:moveTo>
                    <a:pt x="1194523" y="77571"/>
                  </a:moveTo>
                  <a:lnTo>
                    <a:pt x="1181138" y="77571"/>
                  </a:lnTo>
                  <a:lnTo>
                    <a:pt x="1181138" y="91757"/>
                  </a:lnTo>
                  <a:lnTo>
                    <a:pt x="1194523" y="91757"/>
                  </a:lnTo>
                  <a:lnTo>
                    <a:pt x="1194523" y="77571"/>
                  </a:lnTo>
                  <a:close/>
                </a:path>
                <a:path w="1550670" h="162560">
                  <a:moveTo>
                    <a:pt x="1048308" y="68541"/>
                  </a:moveTo>
                  <a:lnTo>
                    <a:pt x="1046772" y="68541"/>
                  </a:lnTo>
                  <a:lnTo>
                    <a:pt x="1046010" y="69519"/>
                  </a:lnTo>
                  <a:lnTo>
                    <a:pt x="1046010" y="81407"/>
                  </a:lnTo>
                  <a:lnTo>
                    <a:pt x="1047089" y="82524"/>
                  </a:lnTo>
                  <a:lnTo>
                    <a:pt x="1049248" y="82524"/>
                  </a:lnTo>
                  <a:lnTo>
                    <a:pt x="1060754" y="82181"/>
                  </a:lnTo>
                  <a:lnTo>
                    <a:pt x="1084497" y="82181"/>
                  </a:lnTo>
                  <a:lnTo>
                    <a:pt x="1084745" y="70142"/>
                  </a:lnTo>
                  <a:lnTo>
                    <a:pt x="1084745" y="69075"/>
                  </a:lnTo>
                  <a:lnTo>
                    <a:pt x="1084472" y="68884"/>
                  </a:lnTo>
                  <a:lnTo>
                    <a:pt x="1059853" y="68884"/>
                  </a:lnTo>
                  <a:lnTo>
                    <a:pt x="1048308" y="68541"/>
                  </a:lnTo>
                  <a:close/>
                </a:path>
                <a:path w="1550670" h="162560">
                  <a:moveTo>
                    <a:pt x="1083983" y="68541"/>
                  </a:moveTo>
                  <a:lnTo>
                    <a:pt x="1082446" y="68541"/>
                  </a:lnTo>
                  <a:lnTo>
                    <a:pt x="1070495" y="68884"/>
                  </a:lnTo>
                  <a:lnTo>
                    <a:pt x="1084472" y="68884"/>
                  </a:lnTo>
                  <a:lnTo>
                    <a:pt x="1083983" y="68541"/>
                  </a:lnTo>
                  <a:close/>
                </a:path>
                <a:path w="1550670" h="162560">
                  <a:moveTo>
                    <a:pt x="1151496" y="51879"/>
                  </a:moveTo>
                  <a:lnTo>
                    <a:pt x="1138453" y="51879"/>
                  </a:lnTo>
                  <a:lnTo>
                    <a:pt x="1138453" y="66052"/>
                  </a:lnTo>
                  <a:lnTo>
                    <a:pt x="1151496" y="66052"/>
                  </a:lnTo>
                  <a:lnTo>
                    <a:pt x="1151496" y="51879"/>
                  </a:lnTo>
                  <a:close/>
                </a:path>
                <a:path w="1550670" h="162560">
                  <a:moveTo>
                    <a:pt x="1194703" y="51879"/>
                  </a:moveTo>
                  <a:lnTo>
                    <a:pt x="1181138" y="51879"/>
                  </a:lnTo>
                  <a:lnTo>
                    <a:pt x="1181138" y="66052"/>
                  </a:lnTo>
                  <a:lnTo>
                    <a:pt x="1194523" y="66052"/>
                  </a:lnTo>
                  <a:lnTo>
                    <a:pt x="1194523" y="63601"/>
                  </a:lnTo>
                  <a:lnTo>
                    <a:pt x="1194703" y="51879"/>
                  </a:lnTo>
                  <a:close/>
                </a:path>
                <a:path w="1550670" h="162560">
                  <a:moveTo>
                    <a:pt x="1061491" y="7645"/>
                  </a:moveTo>
                  <a:lnTo>
                    <a:pt x="1059980" y="7645"/>
                  </a:lnTo>
                  <a:lnTo>
                    <a:pt x="1058900" y="8115"/>
                  </a:lnTo>
                  <a:lnTo>
                    <a:pt x="1057402" y="9080"/>
                  </a:lnTo>
                  <a:lnTo>
                    <a:pt x="1053020" y="12026"/>
                  </a:lnTo>
                  <a:lnTo>
                    <a:pt x="1051877" y="12763"/>
                  </a:lnTo>
                  <a:lnTo>
                    <a:pt x="1051306" y="13614"/>
                  </a:lnTo>
                  <a:lnTo>
                    <a:pt x="1051306" y="15265"/>
                  </a:lnTo>
                  <a:lnTo>
                    <a:pt x="1051661" y="15963"/>
                  </a:lnTo>
                  <a:lnTo>
                    <a:pt x="1052385" y="16687"/>
                  </a:lnTo>
                  <a:lnTo>
                    <a:pt x="1057474" y="22002"/>
                  </a:lnTo>
                  <a:lnTo>
                    <a:pt x="1072032" y="42151"/>
                  </a:lnTo>
                  <a:lnTo>
                    <a:pt x="1072959" y="43345"/>
                  </a:lnTo>
                  <a:lnTo>
                    <a:pt x="1074826" y="43345"/>
                  </a:lnTo>
                  <a:lnTo>
                    <a:pt x="1076198" y="42570"/>
                  </a:lnTo>
                  <a:lnTo>
                    <a:pt x="1078090" y="40995"/>
                  </a:lnTo>
                  <a:lnTo>
                    <a:pt x="1081760" y="38506"/>
                  </a:lnTo>
                  <a:lnTo>
                    <a:pt x="1083233" y="37465"/>
                  </a:lnTo>
                  <a:lnTo>
                    <a:pt x="1083983" y="36449"/>
                  </a:lnTo>
                  <a:lnTo>
                    <a:pt x="1083983" y="35039"/>
                  </a:lnTo>
                  <a:lnTo>
                    <a:pt x="1062404" y="8115"/>
                  </a:lnTo>
                  <a:lnTo>
                    <a:pt x="1061491" y="7645"/>
                  </a:lnTo>
                  <a:close/>
                </a:path>
                <a:path w="1550670" h="162560">
                  <a:moveTo>
                    <a:pt x="1128623" y="20332"/>
                  </a:moveTo>
                  <a:lnTo>
                    <a:pt x="1125981" y="20332"/>
                  </a:lnTo>
                  <a:lnTo>
                    <a:pt x="1125512" y="20574"/>
                  </a:lnTo>
                  <a:lnTo>
                    <a:pt x="1124572" y="21513"/>
                  </a:lnTo>
                  <a:lnTo>
                    <a:pt x="1120533" y="25146"/>
                  </a:lnTo>
                  <a:lnTo>
                    <a:pt x="1119568" y="25565"/>
                  </a:lnTo>
                  <a:lnTo>
                    <a:pt x="1119085" y="26276"/>
                  </a:lnTo>
                  <a:lnTo>
                    <a:pt x="1119085" y="28346"/>
                  </a:lnTo>
                  <a:lnTo>
                    <a:pt x="1119657" y="29184"/>
                  </a:lnTo>
                  <a:lnTo>
                    <a:pt x="1120800" y="29806"/>
                  </a:lnTo>
                  <a:lnTo>
                    <a:pt x="1129042" y="34683"/>
                  </a:lnTo>
                  <a:lnTo>
                    <a:pt x="1135392" y="38150"/>
                  </a:lnTo>
                  <a:lnTo>
                    <a:pt x="1140071" y="40322"/>
                  </a:lnTo>
                  <a:lnTo>
                    <a:pt x="1154709" y="40322"/>
                  </a:lnTo>
                  <a:lnTo>
                    <a:pt x="1155687" y="41579"/>
                  </a:lnTo>
                  <a:lnTo>
                    <a:pt x="1162202" y="37637"/>
                  </a:lnTo>
                  <a:lnTo>
                    <a:pt x="1167000" y="34442"/>
                  </a:lnTo>
                  <a:lnTo>
                    <a:pt x="1147703" y="34442"/>
                  </a:lnTo>
                  <a:lnTo>
                    <a:pt x="1142771" y="30035"/>
                  </a:lnTo>
                  <a:lnTo>
                    <a:pt x="1136815" y="25565"/>
                  </a:lnTo>
                  <a:lnTo>
                    <a:pt x="1129461" y="20789"/>
                  </a:lnTo>
                  <a:lnTo>
                    <a:pt x="1128623" y="20332"/>
                  </a:lnTo>
                  <a:close/>
                </a:path>
                <a:path w="1550670" h="162560">
                  <a:moveTo>
                    <a:pt x="1193829" y="39878"/>
                  </a:moveTo>
                  <a:lnTo>
                    <a:pt x="1191666" y="39878"/>
                  </a:lnTo>
                  <a:lnTo>
                    <a:pt x="1162312" y="40322"/>
                  </a:lnTo>
                  <a:lnTo>
                    <a:pt x="1157764" y="40322"/>
                  </a:lnTo>
                  <a:lnTo>
                    <a:pt x="1155687" y="41579"/>
                  </a:lnTo>
                  <a:lnTo>
                    <a:pt x="1194861" y="41579"/>
                  </a:lnTo>
                  <a:lnTo>
                    <a:pt x="1194866" y="40322"/>
                  </a:lnTo>
                  <a:lnTo>
                    <a:pt x="1193829" y="39878"/>
                  </a:lnTo>
                  <a:close/>
                </a:path>
                <a:path w="1550670" h="162560">
                  <a:moveTo>
                    <a:pt x="1189511" y="19062"/>
                  </a:moveTo>
                  <a:lnTo>
                    <a:pt x="1170305" y="19062"/>
                  </a:lnTo>
                  <a:lnTo>
                    <a:pt x="1164080" y="23142"/>
                  </a:lnTo>
                  <a:lnTo>
                    <a:pt x="1158230" y="27057"/>
                  </a:lnTo>
                  <a:lnTo>
                    <a:pt x="1152756" y="30810"/>
                  </a:lnTo>
                  <a:lnTo>
                    <a:pt x="1147606" y="34442"/>
                  </a:lnTo>
                  <a:lnTo>
                    <a:pt x="1167000" y="34442"/>
                  </a:lnTo>
                  <a:lnTo>
                    <a:pt x="1168604" y="33374"/>
                  </a:lnTo>
                  <a:lnTo>
                    <a:pt x="1174895" y="28794"/>
                  </a:lnTo>
                  <a:lnTo>
                    <a:pt x="1183767" y="21755"/>
                  </a:lnTo>
                  <a:lnTo>
                    <a:pt x="1185624" y="20574"/>
                  </a:lnTo>
                  <a:lnTo>
                    <a:pt x="1186470" y="20332"/>
                  </a:lnTo>
                  <a:lnTo>
                    <a:pt x="1189164" y="19469"/>
                  </a:lnTo>
                  <a:lnTo>
                    <a:pt x="1189511" y="19062"/>
                  </a:lnTo>
                  <a:close/>
                </a:path>
                <a:path w="1550670" h="162560">
                  <a:moveTo>
                    <a:pt x="1098165" y="6375"/>
                  </a:moveTo>
                  <a:lnTo>
                    <a:pt x="1096334" y="6375"/>
                  </a:lnTo>
                  <a:lnTo>
                    <a:pt x="1095857" y="7454"/>
                  </a:lnTo>
                  <a:lnTo>
                    <a:pt x="1095857" y="18364"/>
                  </a:lnTo>
                  <a:lnTo>
                    <a:pt x="1096989" y="19469"/>
                  </a:lnTo>
                  <a:lnTo>
                    <a:pt x="1094822" y="19469"/>
                  </a:lnTo>
                  <a:lnTo>
                    <a:pt x="1121930" y="19062"/>
                  </a:lnTo>
                  <a:lnTo>
                    <a:pt x="1189511" y="19062"/>
                  </a:lnTo>
                  <a:lnTo>
                    <a:pt x="1190345" y="18084"/>
                  </a:lnTo>
                  <a:lnTo>
                    <a:pt x="1190345" y="14528"/>
                  </a:lnTo>
                  <a:lnTo>
                    <a:pt x="1188935" y="12331"/>
                  </a:lnTo>
                  <a:lnTo>
                    <a:pt x="1183449" y="6845"/>
                  </a:lnTo>
                  <a:lnTo>
                    <a:pt x="1183234" y="6705"/>
                  </a:lnTo>
                  <a:lnTo>
                    <a:pt x="1120190" y="6705"/>
                  </a:lnTo>
                  <a:lnTo>
                    <a:pt x="1098165" y="6375"/>
                  </a:lnTo>
                  <a:close/>
                </a:path>
                <a:path w="1550670" h="162560">
                  <a:moveTo>
                    <a:pt x="1181379" y="5499"/>
                  </a:moveTo>
                  <a:lnTo>
                    <a:pt x="1179169" y="5499"/>
                  </a:lnTo>
                  <a:lnTo>
                    <a:pt x="1178217" y="5791"/>
                  </a:lnTo>
                  <a:lnTo>
                    <a:pt x="1177061" y="6375"/>
                  </a:lnTo>
                  <a:lnTo>
                    <a:pt x="1176226" y="6705"/>
                  </a:lnTo>
                  <a:lnTo>
                    <a:pt x="1183234" y="6705"/>
                  </a:lnTo>
                  <a:lnTo>
                    <a:pt x="1181379" y="5499"/>
                  </a:lnTo>
                  <a:close/>
                </a:path>
                <a:path w="1550670" h="162560">
                  <a:moveTo>
                    <a:pt x="1278197" y="106057"/>
                  </a:moveTo>
                  <a:lnTo>
                    <a:pt x="1276433" y="106057"/>
                  </a:lnTo>
                  <a:lnTo>
                    <a:pt x="1275981" y="107048"/>
                  </a:lnTo>
                  <a:lnTo>
                    <a:pt x="1275981" y="109042"/>
                  </a:lnTo>
                  <a:lnTo>
                    <a:pt x="1276211" y="118745"/>
                  </a:lnTo>
                  <a:lnTo>
                    <a:pt x="1276277" y="139382"/>
                  </a:lnTo>
                  <a:lnTo>
                    <a:pt x="1276079" y="151752"/>
                  </a:lnTo>
                  <a:lnTo>
                    <a:pt x="1275993" y="160007"/>
                  </a:lnTo>
                  <a:lnTo>
                    <a:pt x="1277023" y="161074"/>
                  </a:lnTo>
                  <a:lnTo>
                    <a:pt x="1289164" y="161074"/>
                  </a:lnTo>
                  <a:lnTo>
                    <a:pt x="1290231" y="160007"/>
                  </a:lnTo>
                  <a:lnTo>
                    <a:pt x="1290231" y="151752"/>
                  </a:lnTo>
                  <a:lnTo>
                    <a:pt x="1363962" y="151752"/>
                  </a:lnTo>
                  <a:lnTo>
                    <a:pt x="1363754" y="139382"/>
                  </a:lnTo>
                  <a:lnTo>
                    <a:pt x="1290231" y="139382"/>
                  </a:lnTo>
                  <a:lnTo>
                    <a:pt x="1290231" y="118745"/>
                  </a:lnTo>
                  <a:lnTo>
                    <a:pt x="1363778" y="118745"/>
                  </a:lnTo>
                  <a:lnTo>
                    <a:pt x="1364040" y="109042"/>
                  </a:lnTo>
                  <a:lnTo>
                    <a:pt x="1364068" y="106692"/>
                  </a:lnTo>
                  <a:lnTo>
                    <a:pt x="1363581" y="106387"/>
                  </a:lnTo>
                  <a:lnTo>
                    <a:pt x="1300149" y="106387"/>
                  </a:lnTo>
                  <a:lnTo>
                    <a:pt x="1278197" y="106057"/>
                  </a:lnTo>
                  <a:close/>
                </a:path>
                <a:path w="1550670" h="162560">
                  <a:moveTo>
                    <a:pt x="1363962" y="151752"/>
                  </a:moveTo>
                  <a:lnTo>
                    <a:pt x="1349654" y="151752"/>
                  </a:lnTo>
                  <a:lnTo>
                    <a:pt x="1349654" y="159321"/>
                  </a:lnTo>
                  <a:lnTo>
                    <a:pt x="1350695" y="160299"/>
                  </a:lnTo>
                  <a:lnTo>
                    <a:pt x="1363052" y="160299"/>
                  </a:lnTo>
                  <a:lnTo>
                    <a:pt x="1364056" y="159321"/>
                  </a:lnTo>
                  <a:lnTo>
                    <a:pt x="1363962" y="151752"/>
                  </a:lnTo>
                  <a:close/>
                </a:path>
                <a:path w="1550670" h="162560">
                  <a:moveTo>
                    <a:pt x="1363778" y="118745"/>
                  </a:moveTo>
                  <a:lnTo>
                    <a:pt x="1349654" y="118745"/>
                  </a:lnTo>
                  <a:lnTo>
                    <a:pt x="1349654" y="139382"/>
                  </a:lnTo>
                  <a:lnTo>
                    <a:pt x="1363754" y="139382"/>
                  </a:lnTo>
                  <a:lnTo>
                    <a:pt x="1363778" y="118745"/>
                  </a:lnTo>
                  <a:close/>
                </a:path>
                <a:path w="1550670" h="162560">
                  <a:moveTo>
                    <a:pt x="1363052" y="106057"/>
                  </a:moveTo>
                  <a:lnTo>
                    <a:pt x="1361033" y="106057"/>
                  </a:lnTo>
                  <a:lnTo>
                    <a:pt x="1340192" y="106387"/>
                  </a:lnTo>
                  <a:lnTo>
                    <a:pt x="1363581" y="106387"/>
                  </a:lnTo>
                  <a:lnTo>
                    <a:pt x="1363052" y="106057"/>
                  </a:lnTo>
                  <a:close/>
                </a:path>
                <a:path w="1550670" h="162560">
                  <a:moveTo>
                    <a:pt x="1253858" y="62382"/>
                  </a:moveTo>
                  <a:lnTo>
                    <a:pt x="1240129" y="62382"/>
                  </a:lnTo>
                  <a:lnTo>
                    <a:pt x="1240015" y="67183"/>
                  </a:lnTo>
                  <a:lnTo>
                    <a:pt x="1239942" y="132473"/>
                  </a:lnTo>
                  <a:lnTo>
                    <a:pt x="1239621" y="158216"/>
                  </a:lnTo>
                  <a:lnTo>
                    <a:pt x="1239621" y="160286"/>
                  </a:lnTo>
                  <a:lnTo>
                    <a:pt x="1240599" y="161328"/>
                  </a:lnTo>
                  <a:lnTo>
                    <a:pt x="1253134" y="161328"/>
                  </a:lnTo>
                  <a:lnTo>
                    <a:pt x="1254201" y="160286"/>
                  </a:lnTo>
                  <a:lnTo>
                    <a:pt x="1254188" y="158216"/>
                  </a:lnTo>
                  <a:lnTo>
                    <a:pt x="1253858" y="132473"/>
                  </a:lnTo>
                  <a:lnTo>
                    <a:pt x="1253858" y="62382"/>
                  </a:lnTo>
                  <a:close/>
                </a:path>
                <a:path w="1550670" h="162560">
                  <a:moveTo>
                    <a:pt x="1281965" y="82207"/>
                  </a:moveTo>
                  <a:lnTo>
                    <a:pt x="1280153" y="82207"/>
                  </a:lnTo>
                  <a:lnTo>
                    <a:pt x="1279652" y="83223"/>
                  </a:lnTo>
                  <a:lnTo>
                    <a:pt x="1279652" y="94195"/>
                  </a:lnTo>
                  <a:lnTo>
                    <a:pt x="1280718" y="95237"/>
                  </a:lnTo>
                  <a:lnTo>
                    <a:pt x="1282852" y="95237"/>
                  </a:lnTo>
                  <a:lnTo>
                    <a:pt x="1304213" y="94894"/>
                  </a:lnTo>
                  <a:lnTo>
                    <a:pt x="1359585" y="94894"/>
                  </a:lnTo>
                  <a:lnTo>
                    <a:pt x="1360309" y="94195"/>
                  </a:lnTo>
                  <a:lnTo>
                    <a:pt x="1360309" y="83223"/>
                  </a:lnTo>
                  <a:lnTo>
                    <a:pt x="1359598" y="82537"/>
                  </a:lnTo>
                  <a:lnTo>
                    <a:pt x="1302486" y="82537"/>
                  </a:lnTo>
                  <a:lnTo>
                    <a:pt x="1281965" y="82207"/>
                  </a:lnTo>
                  <a:close/>
                </a:path>
                <a:path w="1550670" h="162560">
                  <a:moveTo>
                    <a:pt x="1359585" y="94894"/>
                  </a:moveTo>
                  <a:lnTo>
                    <a:pt x="1335862" y="94894"/>
                  </a:lnTo>
                  <a:lnTo>
                    <a:pt x="1357058" y="95237"/>
                  </a:lnTo>
                  <a:lnTo>
                    <a:pt x="1359230" y="95237"/>
                  </a:lnTo>
                  <a:lnTo>
                    <a:pt x="1359585" y="94894"/>
                  </a:lnTo>
                  <a:close/>
                </a:path>
                <a:path w="1550670" h="162560">
                  <a:moveTo>
                    <a:pt x="1252728" y="0"/>
                  </a:moveTo>
                  <a:lnTo>
                    <a:pt x="1252601" y="1892"/>
                  </a:lnTo>
                  <a:lnTo>
                    <a:pt x="1252520" y="3098"/>
                  </a:lnTo>
                  <a:lnTo>
                    <a:pt x="1252423" y="4546"/>
                  </a:lnTo>
                  <a:lnTo>
                    <a:pt x="1235983" y="47488"/>
                  </a:lnTo>
                  <a:lnTo>
                    <a:pt x="1216571" y="76733"/>
                  </a:lnTo>
                  <a:lnTo>
                    <a:pt x="1218615" y="79197"/>
                  </a:lnTo>
                  <a:lnTo>
                    <a:pt x="1220101" y="81622"/>
                  </a:lnTo>
                  <a:lnTo>
                    <a:pt x="1221181" y="84378"/>
                  </a:lnTo>
                  <a:lnTo>
                    <a:pt x="1221952" y="86156"/>
                  </a:lnTo>
                  <a:lnTo>
                    <a:pt x="1222832" y="87058"/>
                  </a:lnTo>
                  <a:lnTo>
                    <a:pt x="1225003" y="87058"/>
                  </a:lnTo>
                  <a:lnTo>
                    <a:pt x="1240043" y="62621"/>
                  </a:lnTo>
                  <a:lnTo>
                    <a:pt x="1240129" y="62382"/>
                  </a:lnTo>
                  <a:lnTo>
                    <a:pt x="1253858" y="62382"/>
                  </a:lnTo>
                  <a:lnTo>
                    <a:pt x="1253858" y="41617"/>
                  </a:lnTo>
                  <a:lnTo>
                    <a:pt x="1256154" y="36393"/>
                  </a:lnTo>
                  <a:lnTo>
                    <a:pt x="1258565" y="30494"/>
                  </a:lnTo>
                  <a:lnTo>
                    <a:pt x="1261183" y="23672"/>
                  </a:lnTo>
                  <a:lnTo>
                    <a:pt x="1263738" y="16675"/>
                  </a:lnTo>
                  <a:lnTo>
                    <a:pt x="1264907" y="13322"/>
                  </a:lnTo>
                  <a:lnTo>
                    <a:pt x="1265872" y="11264"/>
                  </a:lnTo>
                  <a:lnTo>
                    <a:pt x="1267866" y="9271"/>
                  </a:lnTo>
                  <a:lnTo>
                    <a:pt x="1268539" y="7924"/>
                  </a:lnTo>
                  <a:lnTo>
                    <a:pt x="1268539" y="5245"/>
                  </a:lnTo>
                  <a:lnTo>
                    <a:pt x="1267434" y="4089"/>
                  </a:lnTo>
                  <a:lnTo>
                    <a:pt x="1265199" y="3098"/>
                  </a:lnTo>
                  <a:lnTo>
                    <a:pt x="1262138" y="1892"/>
                  </a:lnTo>
                  <a:lnTo>
                    <a:pt x="1257973" y="850"/>
                  </a:lnTo>
                  <a:lnTo>
                    <a:pt x="1252728" y="0"/>
                  </a:lnTo>
                  <a:close/>
                </a:path>
                <a:path w="1550670" h="162560">
                  <a:moveTo>
                    <a:pt x="1359256" y="82207"/>
                  </a:moveTo>
                  <a:lnTo>
                    <a:pt x="1357083" y="82207"/>
                  </a:lnTo>
                  <a:lnTo>
                    <a:pt x="1337576" y="82537"/>
                  </a:lnTo>
                  <a:lnTo>
                    <a:pt x="1359598" y="82537"/>
                  </a:lnTo>
                  <a:lnTo>
                    <a:pt x="1359256" y="82207"/>
                  </a:lnTo>
                  <a:close/>
                </a:path>
                <a:path w="1550670" h="162560">
                  <a:moveTo>
                    <a:pt x="1281965" y="58610"/>
                  </a:moveTo>
                  <a:lnTo>
                    <a:pt x="1280153" y="58610"/>
                  </a:lnTo>
                  <a:lnTo>
                    <a:pt x="1279652" y="59639"/>
                  </a:lnTo>
                  <a:lnTo>
                    <a:pt x="1279652" y="70599"/>
                  </a:lnTo>
                  <a:lnTo>
                    <a:pt x="1280718" y="71640"/>
                  </a:lnTo>
                  <a:lnTo>
                    <a:pt x="1282852" y="71640"/>
                  </a:lnTo>
                  <a:lnTo>
                    <a:pt x="1304213" y="71297"/>
                  </a:lnTo>
                  <a:lnTo>
                    <a:pt x="1359585" y="71297"/>
                  </a:lnTo>
                  <a:lnTo>
                    <a:pt x="1360309" y="70599"/>
                  </a:lnTo>
                  <a:lnTo>
                    <a:pt x="1360309" y="59639"/>
                  </a:lnTo>
                  <a:lnTo>
                    <a:pt x="1359594" y="58940"/>
                  </a:lnTo>
                  <a:lnTo>
                    <a:pt x="1302486" y="58940"/>
                  </a:lnTo>
                  <a:lnTo>
                    <a:pt x="1281965" y="58610"/>
                  </a:lnTo>
                  <a:close/>
                </a:path>
                <a:path w="1550670" h="162560">
                  <a:moveTo>
                    <a:pt x="1359585" y="71297"/>
                  </a:moveTo>
                  <a:lnTo>
                    <a:pt x="1335862" y="71297"/>
                  </a:lnTo>
                  <a:lnTo>
                    <a:pt x="1357058" y="71640"/>
                  </a:lnTo>
                  <a:lnTo>
                    <a:pt x="1359230" y="71640"/>
                  </a:lnTo>
                  <a:lnTo>
                    <a:pt x="1359585" y="71297"/>
                  </a:lnTo>
                  <a:close/>
                </a:path>
                <a:path w="1550670" h="162560">
                  <a:moveTo>
                    <a:pt x="1359255" y="58610"/>
                  </a:moveTo>
                  <a:lnTo>
                    <a:pt x="1357083" y="58610"/>
                  </a:lnTo>
                  <a:lnTo>
                    <a:pt x="1337576" y="58940"/>
                  </a:lnTo>
                  <a:lnTo>
                    <a:pt x="1359594" y="58940"/>
                  </a:lnTo>
                  <a:lnTo>
                    <a:pt x="1359255" y="58610"/>
                  </a:lnTo>
                  <a:close/>
                </a:path>
                <a:path w="1550670" h="162560">
                  <a:moveTo>
                    <a:pt x="1264832" y="34505"/>
                  </a:moveTo>
                  <a:lnTo>
                    <a:pt x="1263885" y="34505"/>
                  </a:lnTo>
                  <a:lnTo>
                    <a:pt x="1263434" y="35521"/>
                  </a:lnTo>
                  <a:lnTo>
                    <a:pt x="1263434" y="47091"/>
                  </a:lnTo>
                  <a:lnTo>
                    <a:pt x="1264475" y="48133"/>
                  </a:lnTo>
                  <a:lnTo>
                    <a:pt x="1266545" y="48133"/>
                  </a:lnTo>
                  <a:lnTo>
                    <a:pt x="1291043" y="47790"/>
                  </a:lnTo>
                  <a:lnTo>
                    <a:pt x="1379871" y="47790"/>
                  </a:lnTo>
                  <a:lnTo>
                    <a:pt x="1380629" y="47091"/>
                  </a:lnTo>
                  <a:lnTo>
                    <a:pt x="1380629" y="35521"/>
                  </a:lnTo>
                  <a:lnTo>
                    <a:pt x="1379876" y="34836"/>
                  </a:lnTo>
                  <a:lnTo>
                    <a:pt x="1289304" y="34836"/>
                  </a:lnTo>
                  <a:lnTo>
                    <a:pt x="1264832" y="34505"/>
                  </a:lnTo>
                  <a:close/>
                </a:path>
                <a:path w="1550670" h="162560">
                  <a:moveTo>
                    <a:pt x="1379871" y="47790"/>
                  </a:moveTo>
                  <a:lnTo>
                    <a:pt x="1352765" y="47790"/>
                  </a:lnTo>
                  <a:lnTo>
                    <a:pt x="1377238" y="48133"/>
                  </a:lnTo>
                  <a:lnTo>
                    <a:pt x="1379499" y="48133"/>
                  </a:lnTo>
                  <a:lnTo>
                    <a:pt x="1379871" y="47790"/>
                  </a:lnTo>
                  <a:close/>
                </a:path>
                <a:path w="1550670" h="162560">
                  <a:moveTo>
                    <a:pt x="1379513" y="34505"/>
                  </a:moveTo>
                  <a:lnTo>
                    <a:pt x="1377251" y="34505"/>
                  </a:lnTo>
                  <a:lnTo>
                    <a:pt x="1354594" y="34836"/>
                  </a:lnTo>
                  <a:lnTo>
                    <a:pt x="1379876" y="34836"/>
                  </a:lnTo>
                  <a:lnTo>
                    <a:pt x="1379513" y="34505"/>
                  </a:lnTo>
                  <a:close/>
                </a:path>
                <a:path w="1550670" h="162560">
                  <a:moveTo>
                    <a:pt x="1281341" y="10807"/>
                  </a:moveTo>
                  <a:lnTo>
                    <a:pt x="1280337" y="10807"/>
                  </a:lnTo>
                  <a:lnTo>
                    <a:pt x="1279829" y="11836"/>
                  </a:lnTo>
                  <a:lnTo>
                    <a:pt x="1279829" y="23037"/>
                  </a:lnTo>
                  <a:lnTo>
                    <a:pt x="1280896" y="24015"/>
                  </a:lnTo>
                  <a:lnTo>
                    <a:pt x="1283017" y="24015"/>
                  </a:lnTo>
                  <a:lnTo>
                    <a:pt x="1304556" y="23672"/>
                  </a:lnTo>
                  <a:lnTo>
                    <a:pt x="1361176" y="23672"/>
                  </a:lnTo>
                  <a:lnTo>
                    <a:pt x="1361935" y="23037"/>
                  </a:lnTo>
                  <a:lnTo>
                    <a:pt x="1361935" y="11836"/>
                  </a:lnTo>
                  <a:lnTo>
                    <a:pt x="1361596" y="11264"/>
                  </a:lnTo>
                  <a:lnTo>
                    <a:pt x="1309975" y="11264"/>
                  </a:lnTo>
                  <a:lnTo>
                    <a:pt x="1281341" y="10807"/>
                  </a:lnTo>
                  <a:close/>
                </a:path>
                <a:path w="1550670" h="162560">
                  <a:moveTo>
                    <a:pt x="1361176" y="23672"/>
                  </a:moveTo>
                  <a:lnTo>
                    <a:pt x="1337144" y="23672"/>
                  </a:lnTo>
                  <a:lnTo>
                    <a:pt x="1358430" y="24015"/>
                  </a:lnTo>
                  <a:lnTo>
                    <a:pt x="1360766" y="24015"/>
                  </a:lnTo>
                  <a:lnTo>
                    <a:pt x="1361176" y="23672"/>
                  </a:lnTo>
                  <a:close/>
                </a:path>
                <a:path w="1550670" h="162560">
                  <a:moveTo>
                    <a:pt x="1361325" y="10807"/>
                  </a:moveTo>
                  <a:lnTo>
                    <a:pt x="1360106" y="10807"/>
                  </a:lnTo>
                  <a:lnTo>
                    <a:pt x="1331793" y="11264"/>
                  </a:lnTo>
                  <a:lnTo>
                    <a:pt x="1361596" y="11264"/>
                  </a:lnTo>
                  <a:lnTo>
                    <a:pt x="1361325" y="10807"/>
                  </a:lnTo>
                  <a:close/>
                </a:path>
                <a:path w="1550670" h="162560">
                  <a:moveTo>
                    <a:pt x="1499984" y="144487"/>
                  </a:moveTo>
                  <a:lnTo>
                    <a:pt x="1501289" y="148153"/>
                  </a:lnTo>
                  <a:lnTo>
                    <a:pt x="1501381" y="148412"/>
                  </a:lnTo>
                  <a:lnTo>
                    <a:pt x="1502232" y="151790"/>
                  </a:lnTo>
                  <a:lnTo>
                    <a:pt x="1502447" y="153720"/>
                  </a:lnTo>
                  <a:lnTo>
                    <a:pt x="1502549" y="154635"/>
                  </a:lnTo>
                  <a:lnTo>
                    <a:pt x="1502670" y="155575"/>
                  </a:lnTo>
                  <a:lnTo>
                    <a:pt x="1505559" y="158978"/>
                  </a:lnTo>
                  <a:lnTo>
                    <a:pt x="1507553" y="158978"/>
                  </a:lnTo>
                  <a:lnTo>
                    <a:pt x="1516335" y="159321"/>
                  </a:lnTo>
                  <a:lnTo>
                    <a:pt x="1527086" y="159321"/>
                  </a:lnTo>
                  <a:lnTo>
                    <a:pt x="1532420" y="158038"/>
                  </a:lnTo>
                  <a:lnTo>
                    <a:pt x="1540802" y="152450"/>
                  </a:lnTo>
                  <a:lnTo>
                    <a:pt x="1543786" y="147523"/>
                  </a:lnTo>
                  <a:lnTo>
                    <a:pt x="1544067" y="146202"/>
                  </a:lnTo>
                  <a:lnTo>
                    <a:pt x="1544178" y="145681"/>
                  </a:lnTo>
                  <a:lnTo>
                    <a:pt x="1514271" y="145681"/>
                  </a:lnTo>
                  <a:lnTo>
                    <a:pt x="1507515" y="145288"/>
                  </a:lnTo>
                  <a:lnTo>
                    <a:pt x="1499984" y="144487"/>
                  </a:lnTo>
                  <a:close/>
                </a:path>
                <a:path w="1550670" h="162560">
                  <a:moveTo>
                    <a:pt x="1418278" y="8991"/>
                  </a:moveTo>
                  <a:lnTo>
                    <a:pt x="1416323" y="8991"/>
                  </a:lnTo>
                  <a:lnTo>
                    <a:pt x="1415982" y="9690"/>
                  </a:lnTo>
                  <a:lnTo>
                    <a:pt x="1415903" y="63639"/>
                  </a:lnTo>
                  <a:lnTo>
                    <a:pt x="1415469" y="74549"/>
                  </a:lnTo>
                  <a:lnTo>
                    <a:pt x="1415415" y="75911"/>
                  </a:lnTo>
                  <a:lnTo>
                    <a:pt x="1414533" y="87325"/>
                  </a:lnTo>
                  <a:lnTo>
                    <a:pt x="1414481" y="87995"/>
                  </a:lnTo>
                  <a:lnTo>
                    <a:pt x="1404468" y="129218"/>
                  </a:lnTo>
                  <a:lnTo>
                    <a:pt x="1393619" y="148153"/>
                  </a:lnTo>
                  <a:lnTo>
                    <a:pt x="1393477" y="148412"/>
                  </a:lnTo>
                  <a:lnTo>
                    <a:pt x="1396365" y="150139"/>
                  </a:lnTo>
                  <a:lnTo>
                    <a:pt x="1398752" y="152057"/>
                  </a:lnTo>
                  <a:lnTo>
                    <a:pt x="1400644" y="154152"/>
                  </a:lnTo>
                  <a:lnTo>
                    <a:pt x="1401870" y="155575"/>
                  </a:lnTo>
                  <a:lnTo>
                    <a:pt x="1401991" y="155714"/>
                  </a:lnTo>
                  <a:lnTo>
                    <a:pt x="1403184" y="156502"/>
                  </a:lnTo>
                  <a:lnTo>
                    <a:pt x="1405204" y="156502"/>
                  </a:lnTo>
                  <a:lnTo>
                    <a:pt x="1406271" y="155575"/>
                  </a:lnTo>
                  <a:lnTo>
                    <a:pt x="1407464" y="153720"/>
                  </a:lnTo>
                  <a:lnTo>
                    <a:pt x="1411153" y="148153"/>
                  </a:lnTo>
                  <a:lnTo>
                    <a:pt x="1425505" y="110329"/>
                  </a:lnTo>
                  <a:lnTo>
                    <a:pt x="1429588" y="79400"/>
                  </a:lnTo>
                  <a:lnTo>
                    <a:pt x="1549990" y="79400"/>
                  </a:lnTo>
                  <a:lnTo>
                    <a:pt x="1550339" y="70269"/>
                  </a:lnTo>
                  <a:lnTo>
                    <a:pt x="1550428" y="67386"/>
                  </a:lnTo>
                  <a:lnTo>
                    <a:pt x="1549627" y="66611"/>
                  </a:lnTo>
                  <a:lnTo>
                    <a:pt x="1430058" y="66611"/>
                  </a:lnTo>
                  <a:lnTo>
                    <a:pt x="1430182" y="61802"/>
                  </a:lnTo>
                  <a:lnTo>
                    <a:pt x="1430235" y="51790"/>
                  </a:lnTo>
                  <a:lnTo>
                    <a:pt x="1537106" y="51790"/>
                  </a:lnTo>
                  <a:lnTo>
                    <a:pt x="1537106" y="51092"/>
                  </a:lnTo>
                  <a:lnTo>
                    <a:pt x="1536806" y="40068"/>
                  </a:lnTo>
                  <a:lnTo>
                    <a:pt x="1430235" y="40068"/>
                  </a:lnTo>
                  <a:lnTo>
                    <a:pt x="1430235" y="22288"/>
                  </a:lnTo>
                  <a:lnTo>
                    <a:pt x="1536798" y="22288"/>
                  </a:lnTo>
                  <a:lnTo>
                    <a:pt x="1537078" y="12103"/>
                  </a:lnTo>
                  <a:lnTo>
                    <a:pt x="1537106" y="9690"/>
                  </a:lnTo>
                  <a:lnTo>
                    <a:pt x="1536543" y="9321"/>
                  </a:lnTo>
                  <a:lnTo>
                    <a:pt x="1442199" y="9321"/>
                  </a:lnTo>
                  <a:lnTo>
                    <a:pt x="1418278" y="8991"/>
                  </a:lnTo>
                  <a:close/>
                </a:path>
                <a:path w="1550670" h="162560">
                  <a:moveTo>
                    <a:pt x="1446707" y="90982"/>
                  </a:moveTo>
                  <a:lnTo>
                    <a:pt x="1445577" y="90982"/>
                  </a:lnTo>
                  <a:lnTo>
                    <a:pt x="1445204" y="91643"/>
                  </a:lnTo>
                  <a:lnTo>
                    <a:pt x="1445144" y="134861"/>
                  </a:lnTo>
                  <a:lnTo>
                    <a:pt x="1445018" y="146202"/>
                  </a:lnTo>
                  <a:lnTo>
                    <a:pt x="1446085" y="147231"/>
                  </a:lnTo>
                  <a:lnTo>
                    <a:pt x="1457680" y="147231"/>
                  </a:lnTo>
                  <a:lnTo>
                    <a:pt x="1458747" y="146202"/>
                  </a:lnTo>
                  <a:lnTo>
                    <a:pt x="1458747" y="134861"/>
                  </a:lnTo>
                  <a:lnTo>
                    <a:pt x="1507135" y="134861"/>
                  </a:lnTo>
                  <a:lnTo>
                    <a:pt x="1507053" y="129218"/>
                  </a:lnTo>
                  <a:lnTo>
                    <a:pt x="1506964" y="123012"/>
                  </a:lnTo>
                  <a:lnTo>
                    <a:pt x="1458747" y="123012"/>
                  </a:lnTo>
                  <a:lnTo>
                    <a:pt x="1458747" y="103339"/>
                  </a:lnTo>
                  <a:lnTo>
                    <a:pt x="1506936" y="103339"/>
                  </a:lnTo>
                  <a:lnTo>
                    <a:pt x="1507023" y="100333"/>
                  </a:lnTo>
                  <a:lnTo>
                    <a:pt x="1507139" y="96307"/>
                  </a:lnTo>
                  <a:lnTo>
                    <a:pt x="1507236" y="91643"/>
                  </a:lnTo>
                  <a:lnTo>
                    <a:pt x="1506942" y="91325"/>
                  </a:lnTo>
                  <a:lnTo>
                    <a:pt x="1464779" y="91325"/>
                  </a:lnTo>
                  <a:lnTo>
                    <a:pt x="1446707" y="90982"/>
                  </a:lnTo>
                  <a:close/>
                </a:path>
                <a:path w="1550670" h="162560">
                  <a:moveTo>
                    <a:pt x="1549990" y="79400"/>
                  </a:moveTo>
                  <a:lnTo>
                    <a:pt x="1535849" y="79400"/>
                  </a:lnTo>
                  <a:lnTo>
                    <a:pt x="1535777" y="82473"/>
                  </a:lnTo>
                  <a:lnTo>
                    <a:pt x="1535664" y="87325"/>
                  </a:lnTo>
                  <a:lnTo>
                    <a:pt x="1535578" y="90982"/>
                  </a:lnTo>
                  <a:lnTo>
                    <a:pt x="1535454" y="96307"/>
                  </a:lnTo>
                  <a:lnTo>
                    <a:pt x="1534815" y="107759"/>
                  </a:lnTo>
                  <a:lnTo>
                    <a:pt x="1534755" y="108826"/>
                  </a:lnTo>
                  <a:lnTo>
                    <a:pt x="1534671" y="110329"/>
                  </a:lnTo>
                  <a:lnTo>
                    <a:pt x="1534614" y="111366"/>
                  </a:lnTo>
                  <a:lnTo>
                    <a:pt x="1533324" y="124621"/>
                  </a:lnTo>
                  <a:lnTo>
                    <a:pt x="1531771" y="134861"/>
                  </a:lnTo>
                  <a:lnTo>
                    <a:pt x="1531646" y="135683"/>
                  </a:lnTo>
                  <a:lnTo>
                    <a:pt x="1530457" y="142189"/>
                  </a:lnTo>
                  <a:lnTo>
                    <a:pt x="1530376" y="142462"/>
                  </a:lnTo>
                  <a:lnTo>
                    <a:pt x="1526628" y="145681"/>
                  </a:lnTo>
                  <a:lnTo>
                    <a:pt x="1544178" y="145681"/>
                  </a:lnTo>
                  <a:lnTo>
                    <a:pt x="1545247" y="140665"/>
                  </a:lnTo>
                  <a:lnTo>
                    <a:pt x="1547051" y="129427"/>
                  </a:lnTo>
                  <a:lnTo>
                    <a:pt x="1548426" y="115984"/>
                  </a:lnTo>
                  <a:lnTo>
                    <a:pt x="1549099" y="104838"/>
                  </a:lnTo>
                  <a:lnTo>
                    <a:pt x="1549189" y="103339"/>
                  </a:lnTo>
                  <a:lnTo>
                    <a:pt x="1549263" y="102120"/>
                  </a:lnTo>
                  <a:lnTo>
                    <a:pt x="1549370" y="100333"/>
                  </a:lnTo>
                  <a:lnTo>
                    <a:pt x="1549882" y="82473"/>
                  </a:lnTo>
                  <a:lnTo>
                    <a:pt x="1549990" y="79400"/>
                  </a:lnTo>
                  <a:close/>
                </a:path>
                <a:path w="1550670" h="162560">
                  <a:moveTo>
                    <a:pt x="1507135" y="134861"/>
                  </a:moveTo>
                  <a:lnTo>
                    <a:pt x="1493672" y="134861"/>
                  </a:lnTo>
                  <a:lnTo>
                    <a:pt x="1493672" y="142189"/>
                  </a:lnTo>
                  <a:lnTo>
                    <a:pt x="1494713" y="143217"/>
                  </a:lnTo>
                  <a:lnTo>
                    <a:pt x="1506131" y="143217"/>
                  </a:lnTo>
                  <a:lnTo>
                    <a:pt x="1507223" y="142189"/>
                  </a:lnTo>
                  <a:lnTo>
                    <a:pt x="1507135" y="134861"/>
                  </a:lnTo>
                  <a:close/>
                </a:path>
                <a:path w="1550670" h="162560">
                  <a:moveTo>
                    <a:pt x="1506936" y="103339"/>
                  </a:moveTo>
                  <a:lnTo>
                    <a:pt x="1493672" y="103339"/>
                  </a:lnTo>
                  <a:lnTo>
                    <a:pt x="1493672" y="123012"/>
                  </a:lnTo>
                  <a:lnTo>
                    <a:pt x="1506964" y="123012"/>
                  </a:lnTo>
                  <a:lnTo>
                    <a:pt x="1506936" y="103339"/>
                  </a:lnTo>
                  <a:close/>
                </a:path>
                <a:path w="1550670" h="162560">
                  <a:moveTo>
                    <a:pt x="1506626" y="90982"/>
                  </a:moveTo>
                  <a:lnTo>
                    <a:pt x="1505407" y="90982"/>
                  </a:lnTo>
                  <a:lnTo>
                    <a:pt x="1487487" y="91325"/>
                  </a:lnTo>
                  <a:lnTo>
                    <a:pt x="1506942" y="91325"/>
                  </a:lnTo>
                  <a:lnTo>
                    <a:pt x="1506626" y="90982"/>
                  </a:lnTo>
                  <a:close/>
                </a:path>
                <a:path w="1550670" h="162560">
                  <a:moveTo>
                    <a:pt x="1549286" y="66281"/>
                  </a:moveTo>
                  <a:lnTo>
                    <a:pt x="1546961" y="66281"/>
                  </a:lnTo>
                  <a:lnTo>
                    <a:pt x="1523796" y="66611"/>
                  </a:lnTo>
                  <a:lnTo>
                    <a:pt x="1549627" y="66611"/>
                  </a:lnTo>
                  <a:lnTo>
                    <a:pt x="1549286" y="66281"/>
                  </a:lnTo>
                  <a:close/>
                </a:path>
                <a:path w="1550670" h="162560">
                  <a:moveTo>
                    <a:pt x="1537106" y="51790"/>
                  </a:moveTo>
                  <a:lnTo>
                    <a:pt x="1430235" y="51790"/>
                  </a:lnTo>
                  <a:lnTo>
                    <a:pt x="1430235" y="52844"/>
                  </a:lnTo>
                  <a:lnTo>
                    <a:pt x="1509077" y="52844"/>
                  </a:lnTo>
                  <a:lnTo>
                    <a:pt x="1533880" y="53187"/>
                  </a:lnTo>
                  <a:lnTo>
                    <a:pt x="1536039" y="53187"/>
                  </a:lnTo>
                  <a:lnTo>
                    <a:pt x="1537106" y="52489"/>
                  </a:lnTo>
                  <a:lnTo>
                    <a:pt x="1537106" y="51790"/>
                  </a:lnTo>
                  <a:close/>
                </a:path>
                <a:path w="1550670" h="162560">
                  <a:moveTo>
                    <a:pt x="1536798" y="22288"/>
                  </a:moveTo>
                  <a:lnTo>
                    <a:pt x="1522869" y="22288"/>
                  </a:lnTo>
                  <a:lnTo>
                    <a:pt x="1522869" y="40068"/>
                  </a:lnTo>
                  <a:lnTo>
                    <a:pt x="1536806" y="40068"/>
                  </a:lnTo>
                  <a:lnTo>
                    <a:pt x="1536798" y="22288"/>
                  </a:lnTo>
                  <a:close/>
                </a:path>
                <a:path w="1550670" h="162560">
                  <a:moveTo>
                    <a:pt x="1536039" y="8991"/>
                  </a:moveTo>
                  <a:lnTo>
                    <a:pt x="1533906" y="8991"/>
                  </a:lnTo>
                  <a:lnTo>
                    <a:pt x="1510906" y="9321"/>
                  </a:lnTo>
                  <a:lnTo>
                    <a:pt x="1536543" y="9321"/>
                  </a:lnTo>
                  <a:lnTo>
                    <a:pt x="1536039" y="8991"/>
                  </a:lnTo>
                  <a:close/>
                </a:path>
              </a:pathLst>
            </a:custGeom>
            <a:solidFill>
              <a:srgbClr val="000000">
                <a:alpha val="76863"/>
              </a:srgbClr>
            </a:solidFill>
          </p:spPr>
          <p:txBody>
            <a:bodyPr wrap="square" lIns="0" tIns="0" rIns="0" bIns="0" rtlCol="0"/>
            <a:lstStyle/>
            <a:p>
              <a:endParaRPr/>
            </a:p>
          </p:txBody>
        </p:sp>
        <p:pic>
          <p:nvPicPr>
            <p:cNvPr id="25" name="object 25"/>
            <p:cNvPicPr/>
            <p:nvPr/>
          </p:nvPicPr>
          <p:blipFill>
            <a:blip r:embed="rId8" cstate="print"/>
            <a:stretch>
              <a:fillRect/>
            </a:stretch>
          </p:blipFill>
          <p:spPr>
            <a:xfrm>
              <a:off x="5707380" y="2113788"/>
              <a:ext cx="2429255" cy="1280160"/>
            </a:xfrm>
            <a:prstGeom prst="rect">
              <a:avLst/>
            </a:prstGeom>
          </p:spPr>
        </p:pic>
        <p:sp>
          <p:nvSpPr>
            <p:cNvPr id="26" name="object 26"/>
            <p:cNvSpPr/>
            <p:nvPr/>
          </p:nvSpPr>
          <p:spPr>
            <a:xfrm>
              <a:off x="5889739" y="2212848"/>
              <a:ext cx="2204085" cy="1111885"/>
            </a:xfrm>
            <a:custGeom>
              <a:avLst/>
              <a:gdLst/>
              <a:ahLst/>
              <a:cxnLst/>
              <a:rect l="l" t="t" r="r" b="b"/>
              <a:pathLst>
                <a:path w="2204084" h="1111885">
                  <a:moveTo>
                    <a:pt x="2203538" y="1111821"/>
                  </a:moveTo>
                  <a:lnTo>
                    <a:pt x="1070025" y="1111821"/>
                  </a:lnTo>
                  <a:lnTo>
                    <a:pt x="1070025" y="0"/>
                  </a:lnTo>
                  <a:lnTo>
                    <a:pt x="0" y="0"/>
                  </a:lnTo>
                </a:path>
              </a:pathLst>
            </a:custGeom>
            <a:ln w="12700">
              <a:solidFill>
                <a:srgbClr val="4F81BC"/>
              </a:solidFill>
            </a:ln>
          </p:spPr>
          <p:txBody>
            <a:bodyPr wrap="square" lIns="0" tIns="0" rIns="0" bIns="0" rtlCol="0"/>
            <a:lstStyle/>
            <a:p>
              <a:endParaRPr/>
            </a:p>
          </p:txBody>
        </p:sp>
        <p:sp>
          <p:nvSpPr>
            <p:cNvPr id="27" name="object 27"/>
            <p:cNvSpPr/>
            <p:nvPr/>
          </p:nvSpPr>
          <p:spPr>
            <a:xfrm>
              <a:off x="5826252" y="2174748"/>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4F81BC"/>
            </a:solidFill>
          </p:spPr>
          <p:txBody>
            <a:bodyPr wrap="square" lIns="0" tIns="0" rIns="0" bIns="0" rtlCol="0"/>
            <a:lstStyle/>
            <a:p>
              <a:endParaRPr/>
            </a:p>
          </p:txBody>
        </p:sp>
        <p:sp>
          <p:nvSpPr>
            <p:cNvPr id="28" name="object 28"/>
            <p:cNvSpPr/>
            <p:nvPr/>
          </p:nvSpPr>
          <p:spPr>
            <a:xfrm>
              <a:off x="10181844" y="2599944"/>
              <a:ext cx="1717675" cy="350520"/>
            </a:xfrm>
            <a:custGeom>
              <a:avLst/>
              <a:gdLst/>
              <a:ahLst/>
              <a:cxnLst/>
              <a:rect l="l" t="t" r="r" b="b"/>
              <a:pathLst>
                <a:path w="1717675" h="350519">
                  <a:moveTo>
                    <a:pt x="1717548" y="0"/>
                  </a:moveTo>
                  <a:lnTo>
                    <a:pt x="0" y="0"/>
                  </a:lnTo>
                  <a:lnTo>
                    <a:pt x="0" y="350520"/>
                  </a:lnTo>
                  <a:lnTo>
                    <a:pt x="1717548" y="350520"/>
                  </a:lnTo>
                  <a:lnTo>
                    <a:pt x="1717548" y="0"/>
                  </a:lnTo>
                  <a:close/>
                </a:path>
              </a:pathLst>
            </a:custGeom>
            <a:solidFill>
              <a:srgbClr val="FFFFFF"/>
            </a:solidFill>
          </p:spPr>
          <p:txBody>
            <a:bodyPr wrap="square" lIns="0" tIns="0" rIns="0" bIns="0" rtlCol="0"/>
            <a:lstStyle/>
            <a:p>
              <a:endParaRPr/>
            </a:p>
          </p:txBody>
        </p:sp>
      </p:grpSp>
      <p:sp>
        <p:nvSpPr>
          <p:cNvPr id="29" name="object 29"/>
          <p:cNvSpPr txBox="1"/>
          <p:nvPr/>
        </p:nvSpPr>
        <p:spPr>
          <a:xfrm>
            <a:off x="10500652" y="2642819"/>
            <a:ext cx="1078865" cy="239395"/>
          </a:xfrm>
          <a:prstGeom prst="rect">
            <a:avLst/>
          </a:prstGeom>
        </p:spPr>
        <p:txBody>
          <a:bodyPr vert="horz" wrap="square" lIns="0" tIns="13335" rIns="0" bIns="0" rtlCol="0">
            <a:spAutoFit/>
          </a:bodyPr>
          <a:lstStyle/>
          <a:p>
            <a:pPr marL="12700">
              <a:lnSpc>
                <a:spcPct val="100000"/>
              </a:lnSpc>
              <a:spcBef>
                <a:spcPts val="105"/>
              </a:spcBef>
            </a:pPr>
            <a:r>
              <a:rPr sz="1400" spc="-30" dirty="0">
                <a:latin typeface="Yu Gothic Medium"/>
                <a:cs typeface="Yu Gothic Medium"/>
              </a:rPr>
              <a:t>月面発電施設</a:t>
            </a:r>
            <a:endParaRPr sz="1400">
              <a:latin typeface="Yu Gothic Medium"/>
              <a:cs typeface="Yu Gothic Medium"/>
            </a:endParaRPr>
          </a:p>
        </p:txBody>
      </p:sp>
      <p:grpSp>
        <p:nvGrpSpPr>
          <p:cNvPr id="30" name="object 30"/>
          <p:cNvGrpSpPr/>
          <p:nvPr/>
        </p:nvGrpSpPr>
        <p:grpSpPr>
          <a:xfrm>
            <a:off x="4396740" y="586740"/>
            <a:ext cx="6715125" cy="4890770"/>
            <a:chOff x="4396740" y="586740"/>
            <a:chExt cx="6715125" cy="4890770"/>
          </a:xfrm>
        </p:grpSpPr>
        <p:pic>
          <p:nvPicPr>
            <p:cNvPr id="31" name="object 31"/>
            <p:cNvPicPr/>
            <p:nvPr/>
          </p:nvPicPr>
          <p:blipFill>
            <a:blip r:embed="rId9" cstate="print"/>
            <a:stretch>
              <a:fillRect/>
            </a:stretch>
          </p:blipFill>
          <p:spPr>
            <a:xfrm>
              <a:off x="9665208" y="2746247"/>
              <a:ext cx="559307" cy="777239"/>
            </a:xfrm>
            <a:prstGeom prst="rect">
              <a:avLst/>
            </a:prstGeom>
          </p:spPr>
        </p:pic>
        <p:sp>
          <p:nvSpPr>
            <p:cNvPr id="32" name="object 32"/>
            <p:cNvSpPr/>
            <p:nvPr/>
          </p:nvSpPr>
          <p:spPr>
            <a:xfrm>
              <a:off x="9784080" y="2775204"/>
              <a:ext cx="398145" cy="545465"/>
            </a:xfrm>
            <a:custGeom>
              <a:avLst/>
              <a:gdLst/>
              <a:ahLst/>
              <a:cxnLst/>
              <a:rect l="l" t="t" r="r" b="b"/>
              <a:pathLst>
                <a:path w="398145" h="545464">
                  <a:moveTo>
                    <a:pt x="397725" y="0"/>
                  </a:moveTo>
                  <a:lnTo>
                    <a:pt x="0" y="0"/>
                  </a:lnTo>
                  <a:lnTo>
                    <a:pt x="0" y="545465"/>
                  </a:lnTo>
                </a:path>
              </a:pathLst>
            </a:custGeom>
            <a:ln w="12700">
              <a:solidFill>
                <a:srgbClr val="4F81BC"/>
              </a:solidFill>
            </a:ln>
          </p:spPr>
          <p:txBody>
            <a:bodyPr wrap="square" lIns="0" tIns="0" rIns="0" bIns="0" rtlCol="0"/>
            <a:lstStyle/>
            <a:p>
              <a:endParaRPr/>
            </a:p>
          </p:txBody>
        </p:sp>
        <p:sp>
          <p:nvSpPr>
            <p:cNvPr id="33" name="object 33"/>
            <p:cNvSpPr/>
            <p:nvPr/>
          </p:nvSpPr>
          <p:spPr>
            <a:xfrm>
              <a:off x="9745980" y="3307969"/>
              <a:ext cx="76200" cy="76200"/>
            </a:xfrm>
            <a:custGeom>
              <a:avLst/>
              <a:gdLst/>
              <a:ahLst/>
              <a:cxnLst/>
              <a:rect l="l" t="t" r="r" b="b"/>
              <a:pathLst>
                <a:path w="76200" h="76200">
                  <a:moveTo>
                    <a:pt x="76200" y="0"/>
                  </a:moveTo>
                  <a:lnTo>
                    <a:pt x="0" y="0"/>
                  </a:lnTo>
                  <a:lnTo>
                    <a:pt x="38100" y="76200"/>
                  </a:lnTo>
                  <a:lnTo>
                    <a:pt x="76200" y="0"/>
                  </a:lnTo>
                  <a:close/>
                </a:path>
              </a:pathLst>
            </a:custGeom>
            <a:solidFill>
              <a:srgbClr val="4F81BC"/>
            </a:solidFill>
          </p:spPr>
          <p:txBody>
            <a:bodyPr wrap="square" lIns="0" tIns="0" rIns="0" bIns="0" rtlCol="0"/>
            <a:lstStyle/>
            <a:p>
              <a:endParaRPr/>
            </a:p>
          </p:txBody>
        </p:sp>
        <p:sp>
          <p:nvSpPr>
            <p:cNvPr id="34" name="object 34"/>
            <p:cNvSpPr/>
            <p:nvPr/>
          </p:nvSpPr>
          <p:spPr>
            <a:xfrm>
              <a:off x="5225796" y="3907536"/>
              <a:ext cx="1979930" cy="407034"/>
            </a:xfrm>
            <a:custGeom>
              <a:avLst/>
              <a:gdLst/>
              <a:ahLst/>
              <a:cxnLst/>
              <a:rect l="l" t="t" r="r" b="b"/>
              <a:pathLst>
                <a:path w="1979929" h="407035">
                  <a:moveTo>
                    <a:pt x="1979676" y="0"/>
                  </a:moveTo>
                  <a:lnTo>
                    <a:pt x="0" y="0"/>
                  </a:lnTo>
                  <a:lnTo>
                    <a:pt x="0" y="406907"/>
                  </a:lnTo>
                  <a:lnTo>
                    <a:pt x="1979676" y="406907"/>
                  </a:lnTo>
                  <a:lnTo>
                    <a:pt x="1979676" y="0"/>
                  </a:lnTo>
                  <a:close/>
                </a:path>
              </a:pathLst>
            </a:custGeom>
            <a:solidFill>
              <a:srgbClr val="FFFFFF"/>
            </a:solidFill>
          </p:spPr>
          <p:txBody>
            <a:bodyPr wrap="square" lIns="0" tIns="0" rIns="0" bIns="0" rtlCol="0"/>
            <a:lstStyle/>
            <a:p>
              <a:endParaRPr/>
            </a:p>
          </p:txBody>
        </p:sp>
        <p:pic>
          <p:nvPicPr>
            <p:cNvPr id="35" name="object 35"/>
            <p:cNvPicPr/>
            <p:nvPr/>
          </p:nvPicPr>
          <p:blipFill>
            <a:blip r:embed="rId10" cstate="print"/>
            <a:stretch>
              <a:fillRect/>
            </a:stretch>
          </p:blipFill>
          <p:spPr>
            <a:xfrm>
              <a:off x="7162800" y="4082795"/>
              <a:ext cx="1264920" cy="606551"/>
            </a:xfrm>
            <a:prstGeom prst="rect">
              <a:avLst/>
            </a:prstGeom>
          </p:spPr>
        </p:pic>
        <p:sp>
          <p:nvSpPr>
            <p:cNvPr id="36" name="object 36"/>
            <p:cNvSpPr/>
            <p:nvPr/>
          </p:nvSpPr>
          <p:spPr>
            <a:xfrm>
              <a:off x="7205472" y="4111751"/>
              <a:ext cx="1040130" cy="439420"/>
            </a:xfrm>
            <a:custGeom>
              <a:avLst/>
              <a:gdLst/>
              <a:ahLst/>
              <a:cxnLst/>
              <a:rect l="l" t="t" r="r" b="b"/>
              <a:pathLst>
                <a:path w="1040129" h="439420">
                  <a:moveTo>
                    <a:pt x="0" y="0"/>
                  </a:moveTo>
                  <a:lnTo>
                    <a:pt x="551675" y="0"/>
                  </a:lnTo>
                  <a:lnTo>
                    <a:pt x="551675" y="438848"/>
                  </a:lnTo>
                  <a:lnTo>
                    <a:pt x="1039850" y="438848"/>
                  </a:lnTo>
                </a:path>
              </a:pathLst>
            </a:custGeom>
            <a:ln w="12700">
              <a:solidFill>
                <a:srgbClr val="4F81BC"/>
              </a:solidFill>
            </a:ln>
          </p:spPr>
          <p:txBody>
            <a:bodyPr wrap="square" lIns="0" tIns="0" rIns="0" bIns="0" rtlCol="0"/>
            <a:lstStyle/>
            <a:p>
              <a:endParaRPr/>
            </a:p>
          </p:txBody>
        </p:sp>
        <p:sp>
          <p:nvSpPr>
            <p:cNvPr id="37" name="object 37"/>
            <p:cNvSpPr/>
            <p:nvPr/>
          </p:nvSpPr>
          <p:spPr>
            <a:xfrm>
              <a:off x="8232635" y="4512500"/>
              <a:ext cx="76200" cy="76200"/>
            </a:xfrm>
            <a:custGeom>
              <a:avLst/>
              <a:gdLst/>
              <a:ahLst/>
              <a:cxnLst/>
              <a:rect l="l" t="t" r="r" b="b"/>
              <a:pathLst>
                <a:path w="76200" h="76200">
                  <a:moveTo>
                    <a:pt x="0" y="0"/>
                  </a:moveTo>
                  <a:lnTo>
                    <a:pt x="0" y="76200"/>
                  </a:lnTo>
                  <a:lnTo>
                    <a:pt x="76200" y="38100"/>
                  </a:lnTo>
                  <a:lnTo>
                    <a:pt x="0" y="0"/>
                  </a:lnTo>
                  <a:close/>
                </a:path>
              </a:pathLst>
            </a:custGeom>
            <a:solidFill>
              <a:srgbClr val="4F81BC"/>
            </a:solidFill>
          </p:spPr>
          <p:txBody>
            <a:bodyPr wrap="square" lIns="0" tIns="0" rIns="0" bIns="0" rtlCol="0"/>
            <a:lstStyle/>
            <a:p>
              <a:endParaRPr/>
            </a:p>
          </p:txBody>
        </p:sp>
        <p:pic>
          <p:nvPicPr>
            <p:cNvPr id="38" name="object 38"/>
            <p:cNvPicPr/>
            <p:nvPr/>
          </p:nvPicPr>
          <p:blipFill>
            <a:blip r:embed="rId11" cstate="print"/>
            <a:stretch>
              <a:fillRect/>
            </a:stretch>
          </p:blipFill>
          <p:spPr>
            <a:xfrm>
              <a:off x="4396740" y="2237232"/>
              <a:ext cx="768096" cy="3240023"/>
            </a:xfrm>
            <a:prstGeom prst="rect">
              <a:avLst/>
            </a:prstGeom>
          </p:spPr>
        </p:pic>
        <p:sp>
          <p:nvSpPr>
            <p:cNvPr id="39" name="object 39"/>
            <p:cNvSpPr/>
            <p:nvPr/>
          </p:nvSpPr>
          <p:spPr>
            <a:xfrm>
              <a:off x="4445508" y="2260091"/>
              <a:ext cx="600710" cy="3013710"/>
            </a:xfrm>
            <a:custGeom>
              <a:avLst/>
              <a:gdLst/>
              <a:ahLst/>
              <a:cxnLst/>
              <a:rect l="l" t="t" r="r" b="b"/>
              <a:pathLst>
                <a:path w="600710" h="3013710">
                  <a:moveTo>
                    <a:pt x="0" y="0"/>
                  </a:moveTo>
                  <a:lnTo>
                    <a:pt x="0" y="728738"/>
                  </a:lnTo>
                  <a:lnTo>
                    <a:pt x="600443" y="728738"/>
                  </a:lnTo>
                  <a:lnTo>
                    <a:pt x="600443" y="3013570"/>
                  </a:lnTo>
                </a:path>
              </a:pathLst>
            </a:custGeom>
            <a:ln w="12700">
              <a:solidFill>
                <a:srgbClr val="4F81BC"/>
              </a:solidFill>
            </a:ln>
          </p:spPr>
          <p:txBody>
            <a:bodyPr wrap="square" lIns="0" tIns="0" rIns="0" bIns="0" rtlCol="0"/>
            <a:lstStyle/>
            <a:p>
              <a:endParaRPr/>
            </a:p>
          </p:txBody>
        </p:sp>
        <p:sp>
          <p:nvSpPr>
            <p:cNvPr id="40" name="object 40"/>
            <p:cNvSpPr/>
            <p:nvPr/>
          </p:nvSpPr>
          <p:spPr>
            <a:xfrm>
              <a:off x="5007851" y="5260962"/>
              <a:ext cx="76200" cy="76200"/>
            </a:xfrm>
            <a:custGeom>
              <a:avLst/>
              <a:gdLst/>
              <a:ahLst/>
              <a:cxnLst/>
              <a:rect l="l" t="t" r="r" b="b"/>
              <a:pathLst>
                <a:path w="76200" h="76200">
                  <a:moveTo>
                    <a:pt x="76200" y="0"/>
                  </a:moveTo>
                  <a:lnTo>
                    <a:pt x="0" y="0"/>
                  </a:lnTo>
                  <a:lnTo>
                    <a:pt x="38100" y="76199"/>
                  </a:lnTo>
                  <a:lnTo>
                    <a:pt x="76200" y="0"/>
                  </a:lnTo>
                  <a:close/>
                </a:path>
              </a:pathLst>
            </a:custGeom>
            <a:solidFill>
              <a:srgbClr val="4F81BC"/>
            </a:solidFill>
          </p:spPr>
          <p:txBody>
            <a:bodyPr wrap="square" lIns="0" tIns="0" rIns="0" bIns="0" rtlCol="0"/>
            <a:lstStyle/>
            <a:p>
              <a:endParaRPr/>
            </a:p>
          </p:txBody>
        </p:sp>
        <p:pic>
          <p:nvPicPr>
            <p:cNvPr id="41" name="object 41"/>
            <p:cNvPicPr/>
            <p:nvPr/>
          </p:nvPicPr>
          <p:blipFill>
            <a:blip r:embed="rId12" cstate="print"/>
            <a:stretch>
              <a:fillRect/>
            </a:stretch>
          </p:blipFill>
          <p:spPr>
            <a:xfrm>
              <a:off x="8055864" y="2964179"/>
              <a:ext cx="1987296" cy="963168"/>
            </a:xfrm>
            <a:prstGeom prst="rect">
              <a:avLst/>
            </a:prstGeom>
          </p:spPr>
        </p:pic>
        <p:sp>
          <p:nvSpPr>
            <p:cNvPr id="42" name="object 42"/>
            <p:cNvSpPr/>
            <p:nvPr/>
          </p:nvSpPr>
          <p:spPr>
            <a:xfrm>
              <a:off x="8104632" y="2987040"/>
              <a:ext cx="1756410" cy="800735"/>
            </a:xfrm>
            <a:custGeom>
              <a:avLst/>
              <a:gdLst/>
              <a:ahLst/>
              <a:cxnLst/>
              <a:rect l="l" t="t" r="r" b="b"/>
              <a:pathLst>
                <a:path w="1756409" h="800735">
                  <a:moveTo>
                    <a:pt x="0" y="0"/>
                  </a:moveTo>
                  <a:lnTo>
                    <a:pt x="0" y="800290"/>
                  </a:lnTo>
                  <a:lnTo>
                    <a:pt x="1756397" y="800290"/>
                  </a:lnTo>
                </a:path>
              </a:pathLst>
            </a:custGeom>
            <a:ln w="12700">
              <a:solidFill>
                <a:srgbClr val="4F81BC"/>
              </a:solidFill>
            </a:ln>
          </p:spPr>
          <p:txBody>
            <a:bodyPr wrap="square" lIns="0" tIns="0" rIns="0" bIns="0" rtlCol="0"/>
            <a:lstStyle/>
            <a:p>
              <a:endParaRPr/>
            </a:p>
          </p:txBody>
        </p:sp>
        <p:sp>
          <p:nvSpPr>
            <p:cNvPr id="43" name="object 43"/>
            <p:cNvSpPr/>
            <p:nvPr/>
          </p:nvSpPr>
          <p:spPr>
            <a:xfrm>
              <a:off x="9848316" y="3749230"/>
              <a:ext cx="76200" cy="76200"/>
            </a:xfrm>
            <a:custGeom>
              <a:avLst/>
              <a:gdLst/>
              <a:ahLst/>
              <a:cxnLst/>
              <a:rect l="l" t="t" r="r" b="b"/>
              <a:pathLst>
                <a:path w="76200" h="76200">
                  <a:moveTo>
                    <a:pt x="0" y="0"/>
                  </a:moveTo>
                  <a:lnTo>
                    <a:pt x="0" y="76199"/>
                  </a:lnTo>
                  <a:lnTo>
                    <a:pt x="76200" y="38099"/>
                  </a:lnTo>
                  <a:lnTo>
                    <a:pt x="0" y="0"/>
                  </a:lnTo>
                  <a:close/>
                </a:path>
              </a:pathLst>
            </a:custGeom>
            <a:solidFill>
              <a:srgbClr val="4F81BC"/>
            </a:solidFill>
          </p:spPr>
          <p:txBody>
            <a:bodyPr wrap="square" lIns="0" tIns="0" rIns="0" bIns="0" rtlCol="0"/>
            <a:lstStyle/>
            <a:p>
              <a:endParaRPr/>
            </a:p>
          </p:txBody>
        </p:sp>
        <p:pic>
          <p:nvPicPr>
            <p:cNvPr id="44" name="object 44"/>
            <p:cNvPicPr/>
            <p:nvPr/>
          </p:nvPicPr>
          <p:blipFill>
            <a:blip r:embed="rId13" cstate="print"/>
            <a:stretch>
              <a:fillRect/>
            </a:stretch>
          </p:blipFill>
          <p:spPr>
            <a:xfrm>
              <a:off x="8552700" y="586740"/>
              <a:ext cx="2558783" cy="1534667"/>
            </a:xfrm>
            <a:prstGeom prst="rect">
              <a:avLst/>
            </a:prstGeom>
          </p:spPr>
        </p:pic>
        <p:pic>
          <p:nvPicPr>
            <p:cNvPr id="45" name="object 45"/>
            <p:cNvPicPr/>
            <p:nvPr/>
          </p:nvPicPr>
          <p:blipFill>
            <a:blip r:embed="rId14" cstate="print"/>
            <a:stretch>
              <a:fillRect/>
            </a:stretch>
          </p:blipFill>
          <p:spPr>
            <a:xfrm>
              <a:off x="7431024" y="2264663"/>
              <a:ext cx="1318259" cy="445008"/>
            </a:xfrm>
            <a:prstGeom prst="rect">
              <a:avLst/>
            </a:prstGeom>
          </p:spPr>
        </p:pic>
        <p:pic>
          <p:nvPicPr>
            <p:cNvPr id="46" name="object 46"/>
            <p:cNvPicPr/>
            <p:nvPr/>
          </p:nvPicPr>
          <p:blipFill>
            <a:blip r:embed="rId15" cstate="print"/>
            <a:stretch>
              <a:fillRect/>
            </a:stretch>
          </p:blipFill>
          <p:spPr>
            <a:xfrm>
              <a:off x="7723632" y="2260091"/>
              <a:ext cx="731520" cy="512063"/>
            </a:xfrm>
            <a:prstGeom prst="rect">
              <a:avLst/>
            </a:prstGeom>
          </p:spPr>
        </p:pic>
        <p:sp>
          <p:nvSpPr>
            <p:cNvPr id="47" name="object 47"/>
            <p:cNvSpPr/>
            <p:nvPr/>
          </p:nvSpPr>
          <p:spPr>
            <a:xfrm>
              <a:off x="7473696" y="2284475"/>
              <a:ext cx="1233170" cy="360045"/>
            </a:xfrm>
            <a:custGeom>
              <a:avLst/>
              <a:gdLst/>
              <a:ahLst/>
              <a:cxnLst/>
              <a:rect l="l" t="t" r="r" b="b"/>
              <a:pathLst>
                <a:path w="1233170" h="360044">
                  <a:moveTo>
                    <a:pt x="1172972" y="0"/>
                  </a:moveTo>
                  <a:lnTo>
                    <a:pt x="59944" y="0"/>
                  </a:lnTo>
                  <a:lnTo>
                    <a:pt x="36609" y="4710"/>
                  </a:lnTo>
                  <a:lnTo>
                    <a:pt x="17556" y="17556"/>
                  </a:lnTo>
                  <a:lnTo>
                    <a:pt x="4710" y="36609"/>
                  </a:lnTo>
                  <a:lnTo>
                    <a:pt x="0" y="59944"/>
                  </a:lnTo>
                  <a:lnTo>
                    <a:pt x="0" y="299720"/>
                  </a:lnTo>
                  <a:lnTo>
                    <a:pt x="4710" y="323054"/>
                  </a:lnTo>
                  <a:lnTo>
                    <a:pt x="17556" y="342107"/>
                  </a:lnTo>
                  <a:lnTo>
                    <a:pt x="36609" y="354953"/>
                  </a:lnTo>
                  <a:lnTo>
                    <a:pt x="59944" y="359664"/>
                  </a:lnTo>
                  <a:lnTo>
                    <a:pt x="1172972" y="359664"/>
                  </a:lnTo>
                  <a:lnTo>
                    <a:pt x="1196306" y="354953"/>
                  </a:lnTo>
                  <a:lnTo>
                    <a:pt x="1215359" y="342107"/>
                  </a:lnTo>
                  <a:lnTo>
                    <a:pt x="1228205" y="323054"/>
                  </a:lnTo>
                  <a:lnTo>
                    <a:pt x="1232916" y="299720"/>
                  </a:lnTo>
                  <a:lnTo>
                    <a:pt x="1232916" y="59944"/>
                  </a:lnTo>
                  <a:lnTo>
                    <a:pt x="1228205" y="36609"/>
                  </a:lnTo>
                  <a:lnTo>
                    <a:pt x="1215359" y="17556"/>
                  </a:lnTo>
                  <a:lnTo>
                    <a:pt x="1196306" y="4710"/>
                  </a:lnTo>
                  <a:lnTo>
                    <a:pt x="1172972" y="0"/>
                  </a:lnTo>
                  <a:close/>
                </a:path>
              </a:pathLst>
            </a:custGeom>
            <a:solidFill>
              <a:srgbClr val="FFFF00"/>
            </a:solidFill>
          </p:spPr>
          <p:txBody>
            <a:bodyPr wrap="square" lIns="0" tIns="0" rIns="0" bIns="0" rtlCol="0"/>
            <a:lstStyle/>
            <a:p>
              <a:endParaRPr/>
            </a:p>
          </p:txBody>
        </p:sp>
      </p:grpSp>
      <p:sp>
        <p:nvSpPr>
          <p:cNvPr id="48" name="object 48"/>
          <p:cNvSpPr txBox="1"/>
          <p:nvPr/>
        </p:nvSpPr>
        <p:spPr>
          <a:xfrm>
            <a:off x="7876158" y="2313889"/>
            <a:ext cx="429259"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Yu Gothic Medium"/>
                <a:cs typeface="Yu Gothic Medium"/>
              </a:rPr>
              <a:t>通信</a:t>
            </a:r>
            <a:endParaRPr sz="1600">
              <a:latin typeface="Yu Gothic Medium"/>
              <a:cs typeface="Yu Gothic Medium"/>
            </a:endParaRPr>
          </a:p>
        </p:txBody>
      </p:sp>
      <p:grpSp>
        <p:nvGrpSpPr>
          <p:cNvPr id="49" name="object 49"/>
          <p:cNvGrpSpPr/>
          <p:nvPr/>
        </p:nvGrpSpPr>
        <p:grpSpPr>
          <a:xfrm>
            <a:off x="10312907" y="2272283"/>
            <a:ext cx="1508760" cy="512445"/>
            <a:chOff x="10312907" y="2272283"/>
            <a:chExt cx="1508760" cy="512445"/>
          </a:xfrm>
        </p:grpSpPr>
        <p:pic>
          <p:nvPicPr>
            <p:cNvPr id="50" name="object 50"/>
            <p:cNvPicPr/>
            <p:nvPr/>
          </p:nvPicPr>
          <p:blipFill>
            <a:blip r:embed="rId16" cstate="print"/>
            <a:stretch>
              <a:fillRect/>
            </a:stretch>
          </p:blipFill>
          <p:spPr>
            <a:xfrm>
              <a:off x="10312907" y="2289047"/>
              <a:ext cx="1508759" cy="420624"/>
            </a:xfrm>
            <a:prstGeom prst="rect">
              <a:avLst/>
            </a:prstGeom>
          </p:spPr>
        </p:pic>
        <p:pic>
          <p:nvPicPr>
            <p:cNvPr id="51" name="object 51"/>
            <p:cNvPicPr/>
            <p:nvPr/>
          </p:nvPicPr>
          <p:blipFill>
            <a:blip r:embed="rId17" cstate="print"/>
            <a:stretch>
              <a:fillRect/>
            </a:stretch>
          </p:blipFill>
          <p:spPr>
            <a:xfrm>
              <a:off x="10399775" y="2272283"/>
              <a:ext cx="1333500" cy="512063"/>
            </a:xfrm>
            <a:prstGeom prst="rect">
              <a:avLst/>
            </a:prstGeom>
          </p:spPr>
        </p:pic>
        <p:sp>
          <p:nvSpPr>
            <p:cNvPr id="52" name="object 52"/>
            <p:cNvSpPr/>
            <p:nvPr/>
          </p:nvSpPr>
          <p:spPr>
            <a:xfrm>
              <a:off x="10355579" y="2308859"/>
              <a:ext cx="1423670" cy="335280"/>
            </a:xfrm>
            <a:custGeom>
              <a:avLst/>
              <a:gdLst/>
              <a:ahLst/>
              <a:cxnLst/>
              <a:rect l="l" t="t" r="r" b="b"/>
              <a:pathLst>
                <a:path w="1423670" h="335280">
                  <a:moveTo>
                    <a:pt x="1367536" y="0"/>
                  </a:moveTo>
                  <a:lnTo>
                    <a:pt x="55880" y="0"/>
                  </a:lnTo>
                  <a:lnTo>
                    <a:pt x="34129" y="4391"/>
                  </a:lnTo>
                  <a:lnTo>
                    <a:pt x="16367" y="16367"/>
                  </a:lnTo>
                  <a:lnTo>
                    <a:pt x="4391" y="34129"/>
                  </a:lnTo>
                  <a:lnTo>
                    <a:pt x="0" y="55879"/>
                  </a:lnTo>
                  <a:lnTo>
                    <a:pt x="0" y="279399"/>
                  </a:lnTo>
                  <a:lnTo>
                    <a:pt x="4391" y="301150"/>
                  </a:lnTo>
                  <a:lnTo>
                    <a:pt x="16367" y="318912"/>
                  </a:lnTo>
                  <a:lnTo>
                    <a:pt x="34129" y="330888"/>
                  </a:lnTo>
                  <a:lnTo>
                    <a:pt x="55880" y="335279"/>
                  </a:lnTo>
                  <a:lnTo>
                    <a:pt x="1367536" y="335279"/>
                  </a:lnTo>
                  <a:lnTo>
                    <a:pt x="1389286" y="330888"/>
                  </a:lnTo>
                  <a:lnTo>
                    <a:pt x="1407048" y="318912"/>
                  </a:lnTo>
                  <a:lnTo>
                    <a:pt x="1419024" y="301150"/>
                  </a:lnTo>
                  <a:lnTo>
                    <a:pt x="1423416" y="279399"/>
                  </a:lnTo>
                  <a:lnTo>
                    <a:pt x="1423416" y="55879"/>
                  </a:lnTo>
                  <a:lnTo>
                    <a:pt x="1419024" y="34129"/>
                  </a:lnTo>
                  <a:lnTo>
                    <a:pt x="1407048" y="16367"/>
                  </a:lnTo>
                  <a:lnTo>
                    <a:pt x="1389286" y="4391"/>
                  </a:lnTo>
                  <a:lnTo>
                    <a:pt x="1367536" y="0"/>
                  </a:lnTo>
                  <a:close/>
                </a:path>
              </a:pathLst>
            </a:custGeom>
            <a:solidFill>
              <a:srgbClr val="FFFF00"/>
            </a:solidFill>
          </p:spPr>
          <p:txBody>
            <a:bodyPr wrap="square" lIns="0" tIns="0" rIns="0" bIns="0" rtlCol="0"/>
            <a:lstStyle/>
            <a:p>
              <a:endParaRPr/>
            </a:p>
          </p:txBody>
        </p:sp>
      </p:grpSp>
      <p:sp>
        <p:nvSpPr>
          <p:cNvPr id="53" name="object 53"/>
          <p:cNvSpPr txBox="1"/>
          <p:nvPr/>
        </p:nvSpPr>
        <p:spPr>
          <a:xfrm>
            <a:off x="10552188" y="2327033"/>
            <a:ext cx="1033144"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エネルギー</a:t>
            </a:r>
            <a:endParaRPr sz="1600">
              <a:latin typeface="Yu Gothic Medium"/>
              <a:cs typeface="Yu Gothic Medium"/>
            </a:endParaRPr>
          </a:p>
        </p:txBody>
      </p:sp>
      <p:grpSp>
        <p:nvGrpSpPr>
          <p:cNvPr id="54" name="object 54"/>
          <p:cNvGrpSpPr/>
          <p:nvPr/>
        </p:nvGrpSpPr>
        <p:grpSpPr>
          <a:xfrm>
            <a:off x="5359908" y="3528059"/>
            <a:ext cx="1711960" cy="513715"/>
            <a:chOff x="5359908" y="3528059"/>
            <a:chExt cx="1711960" cy="513715"/>
          </a:xfrm>
        </p:grpSpPr>
        <p:pic>
          <p:nvPicPr>
            <p:cNvPr id="55" name="object 55"/>
            <p:cNvPicPr/>
            <p:nvPr/>
          </p:nvPicPr>
          <p:blipFill>
            <a:blip r:embed="rId18" cstate="print"/>
            <a:stretch>
              <a:fillRect/>
            </a:stretch>
          </p:blipFill>
          <p:spPr>
            <a:xfrm>
              <a:off x="5359908" y="3528059"/>
              <a:ext cx="1711451" cy="457200"/>
            </a:xfrm>
            <a:prstGeom prst="rect">
              <a:avLst/>
            </a:prstGeom>
          </p:spPr>
        </p:pic>
        <p:pic>
          <p:nvPicPr>
            <p:cNvPr id="56" name="object 56"/>
            <p:cNvPicPr/>
            <p:nvPr/>
          </p:nvPicPr>
          <p:blipFill>
            <a:blip r:embed="rId19" cstate="print"/>
            <a:stretch>
              <a:fillRect/>
            </a:stretch>
          </p:blipFill>
          <p:spPr>
            <a:xfrm>
              <a:off x="5401056" y="3529583"/>
              <a:ext cx="1629155" cy="512063"/>
            </a:xfrm>
            <a:prstGeom prst="rect">
              <a:avLst/>
            </a:prstGeom>
          </p:spPr>
        </p:pic>
        <p:sp>
          <p:nvSpPr>
            <p:cNvPr id="57" name="object 57"/>
            <p:cNvSpPr/>
            <p:nvPr/>
          </p:nvSpPr>
          <p:spPr>
            <a:xfrm>
              <a:off x="5402580" y="3547871"/>
              <a:ext cx="1626235" cy="372110"/>
            </a:xfrm>
            <a:custGeom>
              <a:avLst/>
              <a:gdLst/>
              <a:ahLst/>
              <a:cxnLst/>
              <a:rect l="l" t="t" r="r" b="b"/>
              <a:pathLst>
                <a:path w="1626234" h="372110">
                  <a:moveTo>
                    <a:pt x="1564132" y="0"/>
                  </a:moveTo>
                  <a:lnTo>
                    <a:pt x="61976" y="0"/>
                  </a:lnTo>
                  <a:lnTo>
                    <a:pt x="37852" y="4870"/>
                  </a:lnTo>
                  <a:lnTo>
                    <a:pt x="18153" y="18153"/>
                  </a:lnTo>
                  <a:lnTo>
                    <a:pt x="4870" y="37852"/>
                  </a:lnTo>
                  <a:lnTo>
                    <a:pt x="0" y="61975"/>
                  </a:lnTo>
                  <a:lnTo>
                    <a:pt x="0" y="309879"/>
                  </a:lnTo>
                  <a:lnTo>
                    <a:pt x="4870" y="334003"/>
                  </a:lnTo>
                  <a:lnTo>
                    <a:pt x="18153" y="353702"/>
                  </a:lnTo>
                  <a:lnTo>
                    <a:pt x="37852" y="366985"/>
                  </a:lnTo>
                  <a:lnTo>
                    <a:pt x="61976" y="371855"/>
                  </a:lnTo>
                  <a:lnTo>
                    <a:pt x="1564132" y="371855"/>
                  </a:lnTo>
                  <a:lnTo>
                    <a:pt x="1588255" y="366985"/>
                  </a:lnTo>
                  <a:lnTo>
                    <a:pt x="1607954" y="353702"/>
                  </a:lnTo>
                  <a:lnTo>
                    <a:pt x="1621237" y="334003"/>
                  </a:lnTo>
                  <a:lnTo>
                    <a:pt x="1626108" y="309879"/>
                  </a:lnTo>
                  <a:lnTo>
                    <a:pt x="1626108" y="61975"/>
                  </a:lnTo>
                  <a:lnTo>
                    <a:pt x="1621237" y="37852"/>
                  </a:lnTo>
                  <a:lnTo>
                    <a:pt x="1607954" y="18153"/>
                  </a:lnTo>
                  <a:lnTo>
                    <a:pt x="1588255" y="4870"/>
                  </a:lnTo>
                  <a:lnTo>
                    <a:pt x="1564132" y="0"/>
                  </a:lnTo>
                  <a:close/>
                </a:path>
              </a:pathLst>
            </a:custGeom>
            <a:solidFill>
              <a:srgbClr val="FFFF00"/>
            </a:solidFill>
          </p:spPr>
          <p:txBody>
            <a:bodyPr wrap="square" lIns="0" tIns="0" rIns="0" bIns="0" rtlCol="0"/>
            <a:lstStyle/>
            <a:p>
              <a:endParaRPr/>
            </a:p>
          </p:txBody>
        </p:sp>
      </p:grpSp>
      <p:sp>
        <p:nvSpPr>
          <p:cNvPr id="58" name="object 58"/>
          <p:cNvSpPr txBox="1"/>
          <p:nvPr/>
        </p:nvSpPr>
        <p:spPr>
          <a:xfrm>
            <a:off x="5326494" y="3584092"/>
            <a:ext cx="1779905" cy="633730"/>
          </a:xfrm>
          <a:prstGeom prst="rect">
            <a:avLst/>
          </a:prstGeom>
        </p:spPr>
        <p:txBody>
          <a:bodyPr vert="horz" wrap="square" lIns="0" tIns="12065" rIns="0" bIns="0" rtlCol="0">
            <a:spAutoFit/>
          </a:bodyPr>
          <a:lstStyle/>
          <a:p>
            <a:pPr algn="ctr">
              <a:lnSpc>
                <a:spcPct val="100000"/>
              </a:lnSpc>
              <a:spcBef>
                <a:spcPts val="95"/>
              </a:spcBef>
            </a:pPr>
            <a:r>
              <a:rPr sz="1600" spc="-50" dirty="0">
                <a:latin typeface="Yu Gothic Medium"/>
                <a:cs typeface="Yu Gothic Medium"/>
              </a:rPr>
              <a:t>建設/プラント</a:t>
            </a:r>
            <a:endParaRPr sz="1600">
              <a:latin typeface="Yu Gothic Medium"/>
              <a:cs typeface="Yu Gothic Medium"/>
            </a:endParaRPr>
          </a:p>
          <a:p>
            <a:pPr algn="ctr">
              <a:lnSpc>
                <a:spcPct val="100000"/>
              </a:lnSpc>
              <a:spcBef>
                <a:spcPts val="1190"/>
              </a:spcBef>
            </a:pPr>
            <a:r>
              <a:rPr sz="1400" spc="-40" dirty="0">
                <a:latin typeface="Yu Gothic Medium"/>
                <a:cs typeface="Yu Gothic Medium"/>
              </a:rPr>
              <a:t>月面資源利用プラント</a:t>
            </a:r>
            <a:endParaRPr sz="1400">
              <a:latin typeface="Yu Gothic Medium"/>
              <a:cs typeface="Yu Gothic Medium"/>
            </a:endParaRPr>
          </a:p>
        </p:txBody>
      </p:sp>
      <p:grpSp>
        <p:nvGrpSpPr>
          <p:cNvPr id="59" name="object 59"/>
          <p:cNvGrpSpPr/>
          <p:nvPr/>
        </p:nvGrpSpPr>
        <p:grpSpPr>
          <a:xfrm>
            <a:off x="1379219" y="5416296"/>
            <a:ext cx="8784590" cy="929640"/>
            <a:chOff x="1379219" y="5416296"/>
            <a:chExt cx="8784590" cy="929640"/>
          </a:xfrm>
        </p:grpSpPr>
        <p:pic>
          <p:nvPicPr>
            <p:cNvPr id="60" name="object 60"/>
            <p:cNvPicPr/>
            <p:nvPr/>
          </p:nvPicPr>
          <p:blipFill>
            <a:blip r:embed="rId20" cstate="print"/>
            <a:stretch>
              <a:fillRect/>
            </a:stretch>
          </p:blipFill>
          <p:spPr>
            <a:xfrm>
              <a:off x="8596884" y="5426964"/>
              <a:ext cx="1566672" cy="431292"/>
            </a:xfrm>
            <a:prstGeom prst="rect">
              <a:avLst/>
            </a:prstGeom>
          </p:spPr>
        </p:pic>
        <p:pic>
          <p:nvPicPr>
            <p:cNvPr id="61" name="object 61"/>
            <p:cNvPicPr/>
            <p:nvPr/>
          </p:nvPicPr>
          <p:blipFill>
            <a:blip r:embed="rId21" cstate="print"/>
            <a:stretch>
              <a:fillRect/>
            </a:stretch>
          </p:blipFill>
          <p:spPr>
            <a:xfrm>
              <a:off x="9012936" y="5416296"/>
              <a:ext cx="731520" cy="512064"/>
            </a:xfrm>
            <a:prstGeom prst="rect">
              <a:avLst/>
            </a:prstGeom>
          </p:spPr>
        </p:pic>
        <p:sp>
          <p:nvSpPr>
            <p:cNvPr id="62" name="object 62"/>
            <p:cNvSpPr/>
            <p:nvPr/>
          </p:nvSpPr>
          <p:spPr>
            <a:xfrm>
              <a:off x="8639555" y="5446776"/>
              <a:ext cx="1481455" cy="346075"/>
            </a:xfrm>
            <a:custGeom>
              <a:avLst/>
              <a:gdLst/>
              <a:ahLst/>
              <a:cxnLst/>
              <a:rect l="l" t="t" r="r" b="b"/>
              <a:pathLst>
                <a:path w="1481454" h="346075">
                  <a:moveTo>
                    <a:pt x="1423670" y="0"/>
                  </a:moveTo>
                  <a:lnTo>
                    <a:pt x="57658" y="0"/>
                  </a:lnTo>
                  <a:lnTo>
                    <a:pt x="35216" y="4531"/>
                  </a:lnTo>
                  <a:lnTo>
                    <a:pt x="16889" y="16889"/>
                  </a:lnTo>
                  <a:lnTo>
                    <a:pt x="4531" y="35216"/>
                  </a:lnTo>
                  <a:lnTo>
                    <a:pt x="0" y="57658"/>
                  </a:lnTo>
                  <a:lnTo>
                    <a:pt x="0" y="288290"/>
                  </a:lnTo>
                  <a:lnTo>
                    <a:pt x="4531" y="310731"/>
                  </a:lnTo>
                  <a:lnTo>
                    <a:pt x="16889" y="329058"/>
                  </a:lnTo>
                  <a:lnTo>
                    <a:pt x="35216" y="341416"/>
                  </a:lnTo>
                  <a:lnTo>
                    <a:pt x="57658" y="345948"/>
                  </a:lnTo>
                  <a:lnTo>
                    <a:pt x="1423670" y="345948"/>
                  </a:lnTo>
                  <a:lnTo>
                    <a:pt x="1446111" y="341416"/>
                  </a:lnTo>
                  <a:lnTo>
                    <a:pt x="1464438" y="329058"/>
                  </a:lnTo>
                  <a:lnTo>
                    <a:pt x="1476796" y="310731"/>
                  </a:lnTo>
                  <a:lnTo>
                    <a:pt x="1481328" y="288290"/>
                  </a:lnTo>
                  <a:lnTo>
                    <a:pt x="1481328" y="57658"/>
                  </a:lnTo>
                  <a:lnTo>
                    <a:pt x="1476796" y="35216"/>
                  </a:lnTo>
                  <a:lnTo>
                    <a:pt x="1464438" y="16889"/>
                  </a:lnTo>
                  <a:lnTo>
                    <a:pt x="1446111" y="4531"/>
                  </a:lnTo>
                  <a:lnTo>
                    <a:pt x="1423670" y="0"/>
                  </a:lnTo>
                  <a:close/>
                </a:path>
              </a:pathLst>
            </a:custGeom>
            <a:solidFill>
              <a:srgbClr val="FFFF00"/>
            </a:solidFill>
          </p:spPr>
          <p:txBody>
            <a:bodyPr wrap="square" lIns="0" tIns="0" rIns="0" bIns="0" rtlCol="0"/>
            <a:lstStyle/>
            <a:p>
              <a:endParaRPr/>
            </a:p>
          </p:txBody>
        </p:sp>
        <p:pic>
          <p:nvPicPr>
            <p:cNvPr id="63" name="object 63"/>
            <p:cNvPicPr/>
            <p:nvPr/>
          </p:nvPicPr>
          <p:blipFill>
            <a:blip r:embed="rId22" cstate="print"/>
            <a:stretch>
              <a:fillRect/>
            </a:stretch>
          </p:blipFill>
          <p:spPr>
            <a:xfrm>
              <a:off x="1379219" y="5806440"/>
              <a:ext cx="1592580" cy="510539"/>
            </a:xfrm>
            <a:prstGeom prst="rect">
              <a:avLst/>
            </a:prstGeom>
          </p:spPr>
        </p:pic>
        <p:pic>
          <p:nvPicPr>
            <p:cNvPr id="64" name="object 64"/>
            <p:cNvPicPr/>
            <p:nvPr/>
          </p:nvPicPr>
          <p:blipFill>
            <a:blip r:embed="rId23" cstate="print"/>
            <a:stretch>
              <a:fillRect/>
            </a:stretch>
          </p:blipFill>
          <p:spPr>
            <a:xfrm>
              <a:off x="1508759" y="5833872"/>
              <a:ext cx="1333500" cy="512064"/>
            </a:xfrm>
            <a:prstGeom prst="rect">
              <a:avLst/>
            </a:prstGeom>
          </p:spPr>
        </p:pic>
        <p:sp>
          <p:nvSpPr>
            <p:cNvPr id="65" name="object 65"/>
            <p:cNvSpPr/>
            <p:nvPr/>
          </p:nvSpPr>
          <p:spPr>
            <a:xfrm>
              <a:off x="1421891" y="5826252"/>
              <a:ext cx="1507490" cy="425450"/>
            </a:xfrm>
            <a:custGeom>
              <a:avLst/>
              <a:gdLst/>
              <a:ahLst/>
              <a:cxnLst/>
              <a:rect l="l" t="t" r="r" b="b"/>
              <a:pathLst>
                <a:path w="1507489" h="425450">
                  <a:moveTo>
                    <a:pt x="1436370" y="0"/>
                  </a:moveTo>
                  <a:lnTo>
                    <a:pt x="70866" y="0"/>
                  </a:lnTo>
                  <a:lnTo>
                    <a:pt x="43280" y="5568"/>
                  </a:lnTo>
                  <a:lnTo>
                    <a:pt x="20754" y="20754"/>
                  </a:lnTo>
                  <a:lnTo>
                    <a:pt x="5568" y="43280"/>
                  </a:lnTo>
                  <a:lnTo>
                    <a:pt x="0" y="70866"/>
                  </a:lnTo>
                  <a:lnTo>
                    <a:pt x="0" y="354330"/>
                  </a:lnTo>
                  <a:lnTo>
                    <a:pt x="5568" y="381915"/>
                  </a:lnTo>
                  <a:lnTo>
                    <a:pt x="20754" y="404441"/>
                  </a:lnTo>
                  <a:lnTo>
                    <a:pt x="43280" y="419627"/>
                  </a:lnTo>
                  <a:lnTo>
                    <a:pt x="70866" y="425196"/>
                  </a:lnTo>
                  <a:lnTo>
                    <a:pt x="1436370" y="425196"/>
                  </a:lnTo>
                  <a:lnTo>
                    <a:pt x="1463955" y="419627"/>
                  </a:lnTo>
                  <a:lnTo>
                    <a:pt x="1486481" y="404441"/>
                  </a:lnTo>
                  <a:lnTo>
                    <a:pt x="1501667" y="381915"/>
                  </a:lnTo>
                  <a:lnTo>
                    <a:pt x="1507236" y="354330"/>
                  </a:lnTo>
                  <a:lnTo>
                    <a:pt x="1507236" y="70866"/>
                  </a:lnTo>
                  <a:lnTo>
                    <a:pt x="1501667" y="43280"/>
                  </a:lnTo>
                  <a:lnTo>
                    <a:pt x="1486481" y="20754"/>
                  </a:lnTo>
                  <a:lnTo>
                    <a:pt x="1463955" y="5568"/>
                  </a:lnTo>
                  <a:lnTo>
                    <a:pt x="1436370" y="0"/>
                  </a:lnTo>
                  <a:close/>
                </a:path>
              </a:pathLst>
            </a:custGeom>
            <a:solidFill>
              <a:srgbClr val="FFFF00"/>
            </a:solidFill>
          </p:spPr>
          <p:txBody>
            <a:bodyPr wrap="square" lIns="0" tIns="0" rIns="0" bIns="0" rtlCol="0"/>
            <a:lstStyle/>
            <a:p>
              <a:endParaRPr/>
            </a:p>
          </p:txBody>
        </p:sp>
      </p:grpSp>
      <p:sp>
        <p:nvSpPr>
          <p:cNvPr id="66" name="object 66"/>
          <p:cNvSpPr txBox="1"/>
          <p:nvPr/>
        </p:nvSpPr>
        <p:spPr>
          <a:xfrm>
            <a:off x="1660359" y="5888795"/>
            <a:ext cx="1033144"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自動車業界</a:t>
            </a:r>
            <a:endParaRPr sz="1600">
              <a:latin typeface="Yu Gothic Medium"/>
              <a:cs typeface="Yu Gothic Medium"/>
            </a:endParaRPr>
          </a:p>
        </p:txBody>
      </p:sp>
      <p:grpSp>
        <p:nvGrpSpPr>
          <p:cNvPr id="67" name="object 67"/>
          <p:cNvGrpSpPr/>
          <p:nvPr/>
        </p:nvGrpSpPr>
        <p:grpSpPr>
          <a:xfrm>
            <a:off x="3826764" y="1519427"/>
            <a:ext cx="1198245" cy="512445"/>
            <a:chOff x="3826764" y="1519427"/>
            <a:chExt cx="1198245" cy="512445"/>
          </a:xfrm>
        </p:grpSpPr>
        <p:pic>
          <p:nvPicPr>
            <p:cNvPr id="68" name="object 68"/>
            <p:cNvPicPr/>
            <p:nvPr/>
          </p:nvPicPr>
          <p:blipFill>
            <a:blip r:embed="rId24" cstate="print"/>
            <a:stretch>
              <a:fillRect/>
            </a:stretch>
          </p:blipFill>
          <p:spPr>
            <a:xfrm>
              <a:off x="3826764" y="1531619"/>
              <a:ext cx="1197864" cy="429767"/>
            </a:xfrm>
            <a:prstGeom prst="rect">
              <a:avLst/>
            </a:prstGeom>
          </p:spPr>
        </p:pic>
        <p:pic>
          <p:nvPicPr>
            <p:cNvPr id="69" name="object 69"/>
            <p:cNvPicPr/>
            <p:nvPr/>
          </p:nvPicPr>
          <p:blipFill>
            <a:blip r:embed="rId25" cstate="print"/>
            <a:stretch>
              <a:fillRect/>
            </a:stretch>
          </p:blipFill>
          <p:spPr>
            <a:xfrm>
              <a:off x="4061460" y="1519427"/>
              <a:ext cx="731520" cy="512063"/>
            </a:xfrm>
            <a:prstGeom prst="rect">
              <a:avLst/>
            </a:prstGeom>
          </p:spPr>
        </p:pic>
        <p:sp>
          <p:nvSpPr>
            <p:cNvPr id="70" name="object 70"/>
            <p:cNvSpPr/>
            <p:nvPr/>
          </p:nvSpPr>
          <p:spPr>
            <a:xfrm>
              <a:off x="3869436" y="1551431"/>
              <a:ext cx="1112520" cy="344805"/>
            </a:xfrm>
            <a:custGeom>
              <a:avLst/>
              <a:gdLst/>
              <a:ahLst/>
              <a:cxnLst/>
              <a:rect l="l" t="t" r="r" b="b"/>
              <a:pathLst>
                <a:path w="1112520" h="344805">
                  <a:moveTo>
                    <a:pt x="1055116" y="0"/>
                  </a:moveTo>
                  <a:lnTo>
                    <a:pt x="57403" y="0"/>
                  </a:lnTo>
                  <a:lnTo>
                    <a:pt x="35061" y="4511"/>
                  </a:lnTo>
                  <a:lnTo>
                    <a:pt x="16814" y="16814"/>
                  </a:lnTo>
                  <a:lnTo>
                    <a:pt x="4511" y="35061"/>
                  </a:lnTo>
                  <a:lnTo>
                    <a:pt x="0" y="57403"/>
                  </a:lnTo>
                  <a:lnTo>
                    <a:pt x="0" y="287019"/>
                  </a:lnTo>
                  <a:lnTo>
                    <a:pt x="4511" y="309362"/>
                  </a:lnTo>
                  <a:lnTo>
                    <a:pt x="16814" y="327609"/>
                  </a:lnTo>
                  <a:lnTo>
                    <a:pt x="35061" y="339912"/>
                  </a:lnTo>
                  <a:lnTo>
                    <a:pt x="57403" y="344423"/>
                  </a:lnTo>
                  <a:lnTo>
                    <a:pt x="1055116" y="344423"/>
                  </a:lnTo>
                  <a:lnTo>
                    <a:pt x="1077458" y="339912"/>
                  </a:lnTo>
                  <a:lnTo>
                    <a:pt x="1095705" y="327609"/>
                  </a:lnTo>
                  <a:lnTo>
                    <a:pt x="1108008" y="309362"/>
                  </a:lnTo>
                  <a:lnTo>
                    <a:pt x="1112520" y="287019"/>
                  </a:lnTo>
                  <a:lnTo>
                    <a:pt x="1112520" y="57403"/>
                  </a:lnTo>
                  <a:lnTo>
                    <a:pt x="1108008" y="35061"/>
                  </a:lnTo>
                  <a:lnTo>
                    <a:pt x="1095705" y="16814"/>
                  </a:lnTo>
                  <a:lnTo>
                    <a:pt x="1077458" y="4511"/>
                  </a:lnTo>
                  <a:lnTo>
                    <a:pt x="1055116" y="0"/>
                  </a:lnTo>
                  <a:close/>
                </a:path>
              </a:pathLst>
            </a:custGeom>
            <a:solidFill>
              <a:srgbClr val="FFFF00"/>
            </a:solidFill>
          </p:spPr>
          <p:txBody>
            <a:bodyPr wrap="square" lIns="0" tIns="0" rIns="0" bIns="0" rtlCol="0"/>
            <a:lstStyle/>
            <a:p>
              <a:endParaRPr/>
            </a:p>
          </p:txBody>
        </p:sp>
      </p:grpSp>
      <p:sp>
        <p:nvSpPr>
          <p:cNvPr id="71" name="object 71"/>
          <p:cNvSpPr txBox="1"/>
          <p:nvPr/>
        </p:nvSpPr>
        <p:spPr>
          <a:xfrm>
            <a:off x="4212780" y="1574152"/>
            <a:ext cx="429259"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Yu Gothic Medium"/>
                <a:cs typeface="Yu Gothic Medium"/>
              </a:rPr>
              <a:t>製造</a:t>
            </a:r>
            <a:endParaRPr sz="1600">
              <a:latin typeface="Yu Gothic Medium"/>
              <a:cs typeface="Yu Gothic Medium"/>
            </a:endParaRPr>
          </a:p>
        </p:txBody>
      </p:sp>
      <p:grpSp>
        <p:nvGrpSpPr>
          <p:cNvPr id="72" name="object 72"/>
          <p:cNvGrpSpPr/>
          <p:nvPr/>
        </p:nvGrpSpPr>
        <p:grpSpPr>
          <a:xfrm>
            <a:off x="10149840" y="5416296"/>
            <a:ext cx="1598930" cy="512445"/>
            <a:chOff x="10149840" y="5416296"/>
            <a:chExt cx="1598930" cy="512445"/>
          </a:xfrm>
        </p:grpSpPr>
        <p:pic>
          <p:nvPicPr>
            <p:cNvPr id="73" name="object 73"/>
            <p:cNvPicPr/>
            <p:nvPr/>
          </p:nvPicPr>
          <p:blipFill>
            <a:blip r:embed="rId26" cstate="print"/>
            <a:stretch>
              <a:fillRect/>
            </a:stretch>
          </p:blipFill>
          <p:spPr>
            <a:xfrm>
              <a:off x="10149840" y="5417820"/>
              <a:ext cx="1598676" cy="449580"/>
            </a:xfrm>
            <a:prstGeom prst="rect">
              <a:avLst/>
            </a:prstGeom>
          </p:spPr>
        </p:pic>
        <p:pic>
          <p:nvPicPr>
            <p:cNvPr id="74" name="object 74"/>
            <p:cNvPicPr/>
            <p:nvPr/>
          </p:nvPicPr>
          <p:blipFill>
            <a:blip r:embed="rId27" cstate="print"/>
            <a:stretch>
              <a:fillRect/>
            </a:stretch>
          </p:blipFill>
          <p:spPr>
            <a:xfrm>
              <a:off x="10280904" y="5416296"/>
              <a:ext cx="1333500" cy="512063"/>
            </a:xfrm>
            <a:prstGeom prst="rect">
              <a:avLst/>
            </a:prstGeom>
          </p:spPr>
        </p:pic>
        <p:sp>
          <p:nvSpPr>
            <p:cNvPr id="75" name="object 75"/>
            <p:cNvSpPr/>
            <p:nvPr/>
          </p:nvSpPr>
          <p:spPr>
            <a:xfrm>
              <a:off x="10192512" y="5437632"/>
              <a:ext cx="1513840" cy="364490"/>
            </a:xfrm>
            <a:custGeom>
              <a:avLst/>
              <a:gdLst/>
              <a:ahLst/>
              <a:cxnLst/>
              <a:rect l="l" t="t" r="r" b="b"/>
              <a:pathLst>
                <a:path w="1513840" h="364489">
                  <a:moveTo>
                    <a:pt x="1452626" y="0"/>
                  </a:moveTo>
                  <a:lnTo>
                    <a:pt x="60706" y="0"/>
                  </a:lnTo>
                  <a:lnTo>
                    <a:pt x="37076" y="4770"/>
                  </a:lnTo>
                  <a:lnTo>
                    <a:pt x="17780" y="17780"/>
                  </a:lnTo>
                  <a:lnTo>
                    <a:pt x="4770" y="37076"/>
                  </a:lnTo>
                  <a:lnTo>
                    <a:pt x="0" y="60706"/>
                  </a:lnTo>
                  <a:lnTo>
                    <a:pt x="0" y="303530"/>
                  </a:lnTo>
                  <a:lnTo>
                    <a:pt x="4770" y="327159"/>
                  </a:lnTo>
                  <a:lnTo>
                    <a:pt x="17780" y="346456"/>
                  </a:lnTo>
                  <a:lnTo>
                    <a:pt x="37076" y="359465"/>
                  </a:lnTo>
                  <a:lnTo>
                    <a:pt x="60706" y="364236"/>
                  </a:lnTo>
                  <a:lnTo>
                    <a:pt x="1452626" y="364236"/>
                  </a:lnTo>
                  <a:lnTo>
                    <a:pt x="1476255" y="359465"/>
                  </a:lnTo>
                  <a:lnTo>
                    <a:pt x="1495552" y="346456"/>
                  </a:lnTo>
                  <a:lnTo>
                    <a:pt x="1508561" y="327159"/>
                  </a:lnTo>
                  <a:lnTo>
                    <a:pt x="1513332" y="303530"/>
                  </a:lnTo>
                  <a:lnTo>
                    <a:pt x="1513332" y="60706"/>
                  </a:lnTo>
                  <a:lnTo>
                    <a:pt x="1508561" y="37076"/>
                  </a:lnTo>
                  <a:lnTo>
                    <a:pt x="1495552" y="17780"/>
                  </a:lnTo>
                  <a:lnTo>
                    <a:pt x="1476255" y="4770"/>
                  </a:lnTo>
                  <a:lnTo>
                    <a:pt x="1452626" y="0"/>
                  </a:lnTo>
                  <a:close/>
                </a:path>
              </a:pathLst>
            </a:custGeom>
            <a:solidFill>
              <a:srgbClr val="FFFF00"/>
            </a:solidFill>
          </p:spPr>
          <p:txBody>
            <a:bodyPr wrap="square" lIns="0" tIns="0" rIns="0" bIns="0" rtlCol="0"/>
            <a:lstStyle/>
            <a:p>
              <a:endParaRPr/>
            </a:p>
          </p:txBody>
        </p:sp>
      </p:grpSp>
      <p:sp>
        <p:nvSpPr>
          <p:cNvPr id="76" name="object 76"/>
          <p:cNvSpPr txBox="1"/>
          <p:nvPr/>
        </p:nvSpPr>
        <p:spPr>
          <a:xfrm>
            <a:off x="10433481" y="5470154"/>
            <a:ext cx="1033144"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農林・食品</a:t>
            </a:r>
            <a:endParaRPr sz="1600">
              <a:latin typeface="Yu Gothic Medium"/>
              <a:cs typeface="Yu Gothic Medium"/>
            </a:endParaRPr>
          </a:p>
        </p:txBody>
      </p:sp>
      <p:grpSp>
        <p:nvGrpSpPr>
          <p:cNvPr id="77" name="object 77"/>
          <p:cNvGrpSpPr/>
          <p:nvPr/>
        </p:nvGrpSpPr>
        <p:grpSpPr>
          <a:xfrm>
            <a:off x="1149096" y="1763267"/>
            <a:ext cx="1571625" cy="521334"/>
            <a:chOff x="1149096" y="1763267"/>
            <a:chExt cx="1571625" cy="521334"/>
          </a:xfrm>
        </p:grpSpPr>
        <p:pic>
          <p:nvPicPr>
            <p:cNvPr id="78" name="object 78"/>
            <p:cNvPicPr/>
            <p:nvPr/>
          </p:nvPicPr>
          <p:blipFill>
            <a:blip r:embed="rId28" cstate="print"/>
            <a:stretch>
              <a:fillRect/>
            </a:stretch>
          </p:blipFill>
          <p:spPr>
            <a:xfrm>
              <a:off x="1149096" y="1763267"/>
              <a:ext cx="1571243" cy="472439"/>
            </a:xfrm>
            <a:prstGeom prst="rect">
              <a:avLst/>
            </a:prstGeom>
          </p:spPr>
        </p:pic>
        <p:pic>
          <p:nvPicPr>
            <p:cNvPr id="79" name="object 79"/>
            <p:cNvPicPr/>
            <p:nvPr/>
          </p:nvPicPr>
          <p:blipFill>
            <a:blip r:embed="rId29" cstate="print"/>
            <a:stretch>
              <a:fillRect/>
            </a:stretch>
          </p:blipFill>
          <p:spPr>
            <a:xfrm>
              <a:off x="1267968" y="1772411"/>
              <a:ext cx="1333500" cy="512063"/>
            </a:xfrm>
            <a:prstGeom prst="rect">
              <a:avLst/>
            </a:prstGeom>
          </p:spPr>
        </p:pic>
        <p:sp>
          <p:nvSpPr>
            <p:cNvPr id="80" name="object 80"/>
            <p:cNvSpPr/>
            <p:nvPr/>
          </p:nvSpPr>
          <p:spPr>
            <a:xfrm>
              <a:off x="1191768" y="1783079"/>
              <a:ext cx="1485900" cy="387350"/>
            </a:xfrm>
            <a:custGeom>
              <a:avLst/>
              <a:gdLst/>
              <a:ahLst/>
              <a:cxnLst/>
              <a:rect l="l" t="t" r="r" b="b"/>
              <a:pathLst>
                <a:path w="1485900" h="387350">
                  <a:moveTo>
                    <a:pt x="1421384" y="0"/>
                  </a:moveTo>
                  <a:lnTo>
                    <a:pt x="64516" y="0"/>
                  </a:lnTo>
                  <a:lnTo>
                    <a:pt x="39401" y="5069"/>
                  </a:lnTo>
                  <a:lnTo>
                    <a:pt x="18894" y="18894"/>
                  </a:lnTo>
                  <a:lnTo>
                    <a:pt x="5069" y="39401"/>
                  </a:lnTo>
                  <a:lnTo>
                    <a:pt x="0" y="64515"/>
                  </a:lnTo>
                  <a:lnTo>
                    <a:pt x="0" y="322579"/>
                  </a:lnTo>
                  <a:lnTo>
                    <a:pt x="5069" y="347689"/>
                  </a:lnTo>
                  <a:lnTo>
                    <a:pt x="18894" y="368196"/>
                  </a:lnTo>
                  <a:lnTo>
                    <a:pt x="39401" y="382024"/>
                  </a:lnTo>
                  <a:lnTo>
                    <a:pt x="64516" y="387095"/>
                  </a:lnTo>
                  <a:lnTo>
                    <a:pt x="1421384" y="387095"/>
                  </a:lnTo>
                  <a:lnTo>
                    <a:pt x="1446498" y="382024"/>
                  </a:lnTo>
                  <a:lnTo>
                    <a:pt x="1467005" y="368196"/>
                  </a:lnTo>
                  <a:lnTo>
                    <a:pt x="1480830" y="347689"/>
                  </a:lnTo>
                  <a:lnTo>
                    <a:pt x="1485900" y="322579"/>
                  </a:lnTo>
                  <a:lnTo>
                    <a:pt x="1485900" y="64515"/>
                  </a:lnTo>
                  <a:lnTo>
                    <a:pt x="1480830" y="39401"/>
                  </a:lnTo>
                  <a:lnTo>
                    <a:pt x="1467005" y="18894"/>
                  </a:lnTo>
                  <a:lnTo>
                    <a:pt x="1446498" y="5069"/>
                  </a:lnTo>
                  <a:lnTo>
                    <a:pt x="1421384" y="0"/>
                  </a:lnTo>
                  <a:close/>
                </a:path>
              </a:pathLst>
            </a:custGeom>
            <a:solidFill>
              <a:srgbClr val="FFFF00"/>
            </a:solidFill>
          </p:spPr>
          <p:txBody>
            <a:bodyPr wrap="square" lIns="0" tIns="0" rIns="0" bIns="0" rtlCol="0"/>
            <a:lstStyle/>
            <a:p>
              <a:endParaRPr/>
            </a:p>
          </p:txBody>
        </p:sp>
      </p:grpSp>
      <p:sp>
        <p:nvSpPr>
          <p:cNvPr id="81" name="object 81"/>
          <p:cNvSpPr txBox="1"/>
          <p:nvPr/>
        </p:nvSpPr>
        <p:spPr>
          <a:xfrm>
            <a:off x="1419999" y="1827250"/>
            <a:ext cx="1033144"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建設・建機</a:t>
            </a:r>
            <a:endParaRPr sz="1600">
              <a:latin typeface="Yu Gothic Medium"/>
              <a:cs typeface="Yu Gothic Medium"/>
            </a:endParaRPr>
          </a:p>
        </p:txBody>
      </p:sp>
      <p:sp>
        <p:nvSpPr>
          <p:cNvPr id="82" name="object 82"/>
          <p:cNvSpPr/>
          <p:nvPr/>
        </p:nvSpPr>
        <p:spPr>
          <a:xfrm>
            <a:off x="966216" y="5177028"/>
            <a:ext cx="2129155" cy="393700"/>
          </a:xfrm>
          <a:custGeom>
            <a:avLst/>
            <a:gdLst/>
            <a:ahLst/>
            <a:cxnLst/>
            <a:rect l="l" t="t" r="r" b="b"/>
            <a:pathLst>
              <a:path w="2129155" h="393700">
                <a:moveTo>
                  <a:pt x="2129028" y="0"/>
                </a:moveTo>
                <a:lnTo>
                  <a:pt x="0" y="0"/>
                </a:lnTo>
                <a:lnTo>
                  <a:pt x="0" y="393192"/>
                </a:lnTo>
                <a:lnTo>
                  <a:pt x="2129028" y="393192"/>
                </a:lnTo>
                <a:lnTo>
                  <a:pt x="2129028" y="0"/>
                </a:lnTo>
                <a:close/>
              </a:path>
            </a:pathLst>
          </a:custGeom>
          <a:solidFill>
            <a:srgbClr val="FFFFFF"/>
          </a:solidFill>
        </p:spPr>
        <p:txBody>
          <a:bodyPr wrap="square" lIns="0" tIns="0" rIns="0" bIns="0" rtlCol="0"/>
          <a:lstStyle/>
          <a:p>
            <a:endParaRPr/>
          </a:p>
        </p:txBody>
      </p:sp>
      <p:sp>
        <p:nvSpPr>
          <p:cNvPr id="83" name="object 83"/>
          <p:cNvSpPr txBox="1"/>
          <p:nvPr/>
        </p:nvSpPr>
        <p:spPr>
          <a:xfrm>
            <a:off x="1055223" y="5240477"/>
            <a:ext cx="1951989" cy="239395"/>
          </a:xfrm>
          <a:prstGeom prst="rect">
            <a:avLst/>
          </a:prstGeom>
        </p:spPr>
        <p:txBody>
          <a:bodyPr vert="horz" wrap="square" lIns="0" tIns="12700" rIns="0" bIns="0" rtlCol="0">
            <a:spAutoFit/>
          </a:bodyPr>
          <a:lstStyle/>
          <a:p>
            <a:pPr marL="12700">
              <a:lnSpc>
                <a:spcPct val="100000"/>
              </a:lnSpc>
              <a:spcBef>
                <a:spcPts val="100"/>
              </a:spcBef>
            </a:pPr>
            <a:r>
              <a:rPr sz="1400" spc="-30" dirty="0">
                <a:latin typeface="Yu Gothic Medium"/>
                <a:cs typeface="Yu Gothic Medium"/>
              </a:rPr>
              <a:t>船外活動技術</a:t>
            </a:r>
            <a:r>
              <a:rPr sz="1400" spc="-25" dirty="0">
                <a:latin typeface="Yu Gothic Medium"/>
                <a:cs typeface="Yu Gothic Medium"/>
              </a:rPr>
              <a:t>（</a:t>
            </a:r>
            <a:r>
              <a:rPr sz="1400" spc="-35" dirty="0">
                <a:latin typeface="Yu Gothic Medium"/>
                <a:cs typeface="Yu Gothic Medium"/>
              </a:rPr>
              <a:t>宇宙服</a:t>
            </a:r>
            <a:r>
              <a:rPr sz="1400" spc="-50" dirty="0">
                <a:latin typeface="Yu Gothic Medium"/>
                <a:cs typeface="Yu Gothic Medium"/>
              </a:rPr>
              <a:t>）</a:t>
            </a:r>
            <a:endParaRPr sz="1400">
              <a:latin typeface="Yu Gothic Medium"/>
              <a:cs typeface="Yu Gothic Medium"/>
            </a:endParaRPr>
          </a:p>
        </p:txBody>
      </p:sp>
      <p:grpSp>
        <p:nvGrpSpPr>
          <p:cNvPr id="84" name="object 84"/>
          <p:cNvGrpSpPr/>
          <p:nvPr/>
        </p:nvGrpSpPr>
        <p:grpSpPr>
          <a:xfrm>
            <a:off x="8596883" y="5012435"/>
            <a:ext cx="1567180" cy="512445"/>
            <a:chOff x="8596883" y="5012435"/>
            <a:chExt cx="1567180" cy="512445"/>
          </a:xfrm>
        </p:grpSpPr>
        <p:pic>
          <p:nvPicPr>
            <p:cNvPr id="85" name="object 85"/>
            <p:cNvPicPr/>
            <p:nvPr/>
          </p:nvPicPr>
          <p:blipFill>
            <a:blip r:embed="rId30" cstate="print"/>
            <a:stretch>
              <a:fillRect/>
            </a:stretch>
          </p:blipFill>
          <p:spPr>
            <a:xfrm>
              <a:off x="8596883" y="5029199"/>
              <a:ext cx="1566672" cy="419100"/>
            </a:xfrm>
            <a:prstGeom prst="rect">
              <a:avLst/>
            </a:prstGeom>
          </p:spPr>
        </p:pic>
        <p:pic>
          <p:nvPicPr>
            <p:cNvPr id="86" name="object 86"/>
            <p:cNvPicPr/>
            <p:nvPr/>
          </p:nvPicPr>
          <p:blipFill>
            <a:blip r:embed="rId31" cstate="print"/>
            <a:stretch>
              <a:fillRect/>
            </a:stretch>
          </p:blipFill>
          <p:spPr>
            <a:xfrm>
              <a:off x="8712707" y="5012435"/>
              <a:ext cx="1333500" cy="512063"/>
            </a:xfrm>
            <a:prstGeom prst="rect">
              <a:avLst/>
            </a:prstGeom>
          </p:spPr>
        </p:pic>
        <p:sp>
          <p:nvSpPr>
            <p:cNvPr id="87" name="object 87"/>
            <p:cNvSpPr/>
            <p:nvPr/>
          </p:nvSpPr>
          <p:spPr>
            <a:xfrm>
              <a:off x="8639555" y="5049011"/>
              <a:ext cx="1481455" cy="334010"/>
            </a:xfrm>
            <a:custGeom>
              <a:avLst/>
              <a:gdLst/>
              <a:ahLst/>
              <a:cxnLst/>
              <a:rect l="l" t="t" r="r" b="b"/>
              <a:pathLst>
                <a:path w="1481454" h="334010">
                  <a:moveTo>
                    <a:pt x="1425702" y="0"/>
                  </a:moveTo>
                  <a:lnTo>
                    <a:pt x="55626" y="0"/>
                  </a:lnTo>
                  <a:lnTo>
                    <a:pt x="33973" y="4371"/>
                  </a:lnTo>
                  <a:lnTo>
                    <a:pt x="16292" y="16292"/>
                  </a:lnTo>
                  <a:lnTo>
                    <a:pt x="4371" y="33973"/>
                  </a:lnTo>
                  <a:lnTo>
                    <a:pt x="0" y="55625"/>
                  </a:lnTo>
                  <a:lnTo>
                    <a:pt x="0" y="278129"/>
                  </a:lnTo>
                  <a:lnTo>
                    <a:pt x="4371" y="299782"/>
                  </a:lnTo>
                  <a:lnTo>
                    <a:pt x="16292" y="317463"/>
                  </a:lnTo>
                  <a:lnTo>
                    <a:pt x="33973" y="329384"/>
                  </a:lnTo>
                  <a:lnTo>
                    <a:pt x="55626" y="333755"/>
                  </a:lnTo>
                  <a:lnTo>
                    <a:pt x="1425702" y="333755"/>
                  </a:lnTo>
                  <a:lnTo>
                    <a:pt x="1447354" y="329384"/>
                  </a:lnTo>
                  <a:lnTo>
                    <a:pt x="1465035" y="317463"/>
                  </a:lnTo>
                  <a:lnTo>
                    <a:pt x="1476956" y="299782"/>
                  </a:lnTo>
                  <a:lnTo>
                    <a:pt x="1481328" y="278129"/>
                  </a:lnTo>
                  <a:lnTo>
                    <a:pt x="1481328" y="55625"/>
                  </a:lnTo>
                  <a:lnTo>
                    <a:pt x="1476956" y="33973"/>
                  </a:lnTo>
                  <a:lnTo>
                    <a:pt x="1465035" y="16292"/>
                  </a:lnTo>
                  <a:lnTo>
                    <a:pt x="1447354" y="4371"/>
                  </a:lnTo>
                  <a:lnTo>
                    <a:pt x="1425702" y="0"/>
                  </a:lnTo>
                  <a:close/>
                </a:path>
              </a:pathLst>
            </a:custGeom>
            <a:solidFill>
              <a:srgbClr val="FFFF00"/>
            </a:solidFill>
          </p:spPr>
          <p:txBody>
            <a:bodyPr wrap="square" lIns="0" tIns="0" rIns="0" bIns="0" rtlCol="0"/>
            <a:lstStyle/>
            <a:p>
              <a:endParaRPr/>
            </a:p>
          </p:txBody>
        </p:sp>
      </p:grpSp>
      <p:sp>
        <p:nvSpPr>
          <p:cNvPr id="88" name="object 88"/>
          <p:cNvSpPr txBox="1"/>
          <p:nvPr/>
        </p:nvSpPr>
        <p:spPr>
          <a:xfrm>
            <a:off x="8864536" y="5066665"/>
            <a:ext cx="1033144" cy="672465"/>
          </a:xfrm>
          <a:prstGeom prst="rect">
            <a:avLst/>
          </a:prstGeom>
        </p:spPr>
        <p:txBody>
          <a:bodyPr vert="horz" wrap="square" lIns="0" tIns="12065" rIns="0" bIns="0" rtlCol="0">
            <a:spAutoFit/>
          </a:bodyPr>
          <a:lstStyle/>
          <a:p>
            <a:pPr algn="ctr">
              <a:lnSpc>
                <a:spcPct val="100000"/>
              </a:lnSpc>
              <a:spcBef>
                <a:spcPts val="95"/>
              </a:spcBef>
            </a:pPr>
            <a:r>
              <a:rPr sz="1600" spc="-45" dirty="0">
                <a:latin typeface="Yu Gothic Medium"/>
                <a:cs typeface="Yu Gothic Medium"/>
              </a:rPr>
              <a:t>医療・健康</a:t>
            </a:r>
            <a:endParaRPr sz="1600">
              <a:latin typeface="Yu Gothic Medium"/>
              <a:cs typeface="Yu Gothic Medium"/>
            </a:endParaRPr>
          </a:p>
          <a:p>
            <a:pPr algn="ctr">
              <a:lnSpc>
                <a:spcPct val="100000"/>
              </a:lnSpc>
              <a:spcBef>
                <a:spcPts val="1255"/>
              </a:spcBef>
            </a:pPr>
            <a:r>
              <a:rPr sz="1600" spc="-50" dirty="0">
                <a:latin typeface="Yu Gothic Medium"/>
                <a:cs typeface="Yu Gothic Medium"/>
              </a:rPr>
              <a:t>建築</a:t>
            </a:r>
            <a:endParaRPr sz="1600">
              <a:latin typeface="Yu Gothic Medium"/>
              <a:cs typeface="Yu Gothic Medium"/>
            </a:endParaRPr>
          </a:p>
        </p:txBody>
      </p:sp>
      <p:grpSp>
        <p:nvGrpSpPr>
          <p:cNvPr id="89" name="object 89"/>
          <p:cNvGrpSpPr/>
          <p:nvPr/>
        </p:nvGrpSpPr>
        <p:grpSpPr>
          <a:xfrm>
            <a:off x="10155935" y="5026152"/>
            <a:ext cx="1597660" cy="454659"/>
            <a:chOff x="10155935" y="5026152"/>
            <a:chExt cx="1597660" cy="454659"/>
          </a:xfrm>
        </p:grpSpPr>
        <p:pic>
          <p:nvPicPr>
            <p:cNvPr id="90" name="object 90"/>
            <p:cNvPicPr/>
            <p:nvPr/>
          </p:nvPicPr>
          <p:blipFill>
            <a:blip r:embed="rId32" cstate="print"/>
            <a:stretch>
              <a:fillRect/>
            </a:stretch>
          </p:blipFill>
          <p:spPr>
            <a:xfrm>
              <a:off x="10155935" y="5026152"/>
              <a:ext cx="1597152" cy="426720"/>
            </a:xfrm>
            <a:prstGeom prst="rect">
              <a:avLst/>
            </a:prstGeom>
          </p:spPr>
        </p:pic>
        <p:pic>
          <p:nvPicPr>
            <p:cNvPr id="91" name="object 91"/>
            <p:cNvPicPr/>
            <p:nvPr/>
          </p:nvPicPr>
          <p:blipFill>
            <a:blip r:embed="rId33" cstate="print"/>
            <a:stretch>
              <a:fillRect/>
            </a:stretch>
          </p:blipFill>
          <p:spPr>
            <a:xfrm>
              <a:off x="10171175" y="5049012"/>
              <a:ext cx="1563624" cy="431291"/>
            </a:xfrm>
            <a:prstGeom prst="rect">
              <a:avLst/>
            </a:prstGeom>
          </p:spPr>
        </p:pic>
        <p:sp>
          <p:nvSpPr>
            <p:cNvPr id="92" name="object 92"/>
            <p:cNvSpPr/>
            <p:nvPr/>
          </p:nvSpPr>
          <p:spPr>
            <a:xfrm>
              <a:off x="10198607" y="5045964"/>
              <a:ext cx="1511935" cy="341630"/>
            </a:xfrm>
            <a:custGeom>
              <a:avLst/>
              <a:gdLst/>
              <a:ahLst/>
              <a:cxnLst/>
              <a:rect l="l" t="t" r="r" b="b"/>
              <a:pathLst>
                <a:path w="1511934" h="341629">
                  <a:moveTo>
                    <a:pt x="1454912" y="0"/>
                  </a:moveTo>
                  <a:lnTo>
                    <a:pt x="56896" y="0"/>
                  </a:lnTo>
                  <a:lnTo>
                    <a:pt x="34750" y="4471"/>
                  </a:lnTo>
                  <a:lnTo>
                    <a:pt x="16665" y="16665"/>
                  </a:lnTo>
                  <a:lnTo>
                    <a:pt x="4471" y="34750"/>
                  </a:lnTo>
                  <a:lnTo>
                    <a:pt x="0" y="56895"/>
                  </a:lnTo>
                  <a:lnTo>
                    <a:pt x="0" y="284479"/>
                  </a:lnTo>
                  <a:lnTo>
                    <a:pt x="4471" y="306625"/>
                  </a:lnTo>
                  <a:lnTo>
                    <a:pt x="16665" y="324710"/>
                  </a:lnTo>
                  <a:lnTo>
                    <a:pt x="34750" y="336904"/>
                  </a:lnTo>
                  <a:lnTo>
                    <a:pt x="56896" y="341375"/>
                  </a:lnTo>
                  <a:lnTo>
                    <a:pt x="1454912" y="341375"/>
                  </a:lnTo>
                  <a:lnTo>
                    <a:pt x="1477057" y="336904"/>
                  </a:lnTo>
                  <a:lnTo>
                    <a:pt x="1495142" y="324710"/>
                  </a:lnTo>
                  <a:lnTo>
                    <a:pt x="1507336" y="306625"/>
                  </a:lnTo>
                  <a:lnTo>
                    <a:pt x="1511808" y="284479"/>
                  </a:lnTo>
                  <a:lnTo>
                    <a:pt x="1511808" y="56895"/>
                  </a:lnTo>
                  <a:lnTo>
                    <a:pt x="1507336" y="34750"/>
                  </a:lnTo>
                  <a:lnTo>
                    <a:pt x="1495142" y="16665"/>
                  </a:lnTo>
                  <a:lnTo>
                    <a:pt x="1477057" y="4471"/>
                  </a:lnTo>
                  <a:lnTo>
                    <a:pt x="1454912" y="0"/>
                  </a:lnTo>
                  <a:close/>
                </a:path>
              </a:pathLst>
            </a:custGeom>
            <a:solidFill>
              <a:srgbClr val="FFFF00"/>
            </a:solidFill>
          </p:spPr>
          <p:txBody>
            <a:bodyPr wrap="square" lIns="0" tIns="0" rIns="0" bIns="0" rtlCol="0"/>
            <a:lstStyle/>
            <a:p>
              <a:endParaRPr/>
            </a:p>
          </p:txBody>
        </p:sp>
      </p:grpSp>
      <p:sp>
        <p:nvSpPr>
          <p:cNvPr id="93" name="object 93"/>
          <p:cNvSpPr txBox="1"/>
          <p:nvPr/>
        </p:nvSpPr>
        <p:spPr>
          <a:xfrm>
            <a:off x="10300855" y="5092572"/>
            <a:ext cx="130873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Yu Gothic Medium"/>
                <a:cs typeface="Yu Gothic Medium"/>
              </a:rPr>
              <a:t>IT</a:t>
            </a:r>
            <a:r>
              <a:rPr sz="1300" spc="-50" dirty="0">
                <a:latin typeface="Yu Gothic Medium"/>
                <a:cs typeface="Yu Gothic Medium"/>
              </a:rPr>
              <a:t>/観光/エンタメ</a:t>
            </a:r>
            <a:endParaRPr sz="1300">
              <a:latin typeface="Yu Gothic Medium"/>
              <a:cs typeface="Yu Gothic Medium"/>
            </a:endParaRPr>
          </a:p>
        </p:txBody>
      </p:sp>
      <p:sp>
        <p:nvSpPr>
          <p:cNvPr id="95" name="object 95"/>
          <p:cNvSpPr txBox="1"/>
          <p:nvPr/>
        </p:nvSpPr>
        <p:spPr>
          <a:xfrm>
            <a:off x="9971531" y="1845564"/>
            <a:ext cx="1629410" cy="386080"/>
          </a:xfrm>
          <a:prstGeom prst="rect">
            <a:avLst/>
          </a:prstGeom>
          <a:solidFill>
            <a:srgbClr val="DCE6F1"/>
          </a:solidFill>
        </p:spPr>
        <p:txBody>
          <a:bodyPr vert="horz" wrap="square" lIns="0" tIns="72390" rIns="0" bIns="0" rtlCol="0">
            <a:spAutoFit/>
          </a:bodyPr>
          <a:lstStyle/>
          <a:p>
            <a:pPr marL="288290">
              <a:lnSpc>
                <a:spcPct val="100000"/>
              </a:lnSpc>
              <a:spcBef>
                <a:spcPts val="570"/>
              </a:spcBef>
            </a:pPr>
            <a:r>
              <a:rPr sz="1400" spc="-30" dirty="0">
                <a:latin typeface="Yu Gothic Medium"/>
                <a:cs typeface="Yu Gothic Medium"/>
              </a:rPr>
              <a:t>月面離着陸船</a:t>
            </a:r>
            <a:endParaRPr sz="1400">
              <a:latin typeface="Yu Gothic Medium"/>
              <a:cs typeface="Yu Gothic Medium"/>
            </a:endParaRPr>
          </a:p>
        </p:txBody>
      </p:sp>
      <p:sp>
        <p:nvSpPr>
          <p:cNvPr id="96" name="object 96"/>
          <p:cNvSpPr txBox="1"/>
          <p:nvPr/>
        </p:nvSpPr>
        <p:spPr>
          <a:xfrm>
            <a:off x="5204993" y="1248689"/>
            <a:ext cx="137287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Yu Gothic Medium"/>
                <a:cs typeface="Yu Gothic Medium"/>
              </a:rPr>
              <a:t>ゲートウェイ</a:t>
            </a:r>
            <a:endParaRPr sz="1800">
              <a:latin typeface="Yu Gothic Medium"/>
              <a:cs typeface="Yu Gothic Medium"/>
            </a:endParaRPr>
          </a:p>
        </p:txBody>
      </p:sp>
      <p:sp>
        <p:nvSpPr>
          <p:cNvPr id="97" name="object 97"/>
          <p:cNvSpPr txBox="1"/>
          <p:nvPr/>
        </p:nvSpPr>
        <p:spPr>
          <a:xfrm>
            <a:off x="9441942" y="919733"/>
            <a:ext cx="2502535" cy="337185"/>
          </a:xfrm>
          <a:prstGeom prst="rect">
            <a:avLst/>
          </a:prstGeom>
          <a:solidFill>
            <a:srgbClr val="DCE6F1"/>
          </a:solidFill>
          <a:ln w="25400">
            <a:solidFill>
              <a:srgbClr val="000000"/>
            </a:solidFill>
          </a:ln>
        </p:spPr>
        <p:txBody>
          <a:bodyPr vert="horz" wrap="square" lIns="0" tIns="46990" rIns="0" bIns="0" rtlCol="0">
            <a:spAutoFit/>
          </a:bodyPr>
          <a:lstStyle/>
          <a:p>
            <a:pPr marL="111760">
              <a:lnSpc>
                <a:spcPct val="100000"/>
              </a:lnSpc>
              <a:spcBef>
                <a:spcPts val="370"/>
              </a:spcBef>
            </a:pPr>
            <a:r>
              <a:rPr sz="1400" spc="-45" dirty="0">
                <a:latin typeface="Yu Gothic Medium"/>
                <a:cs typeface="Yu Gothic Medium"/>
              </a:rPr>
              <a:t>月周辺小型衛星インフラ構築</a:t>
            </a:r>
            <a:endParaRPr sz="1400">
              <a:latin typeface="Yu Gothic Medium"/>
              <a:cs typeface="Yu Gothic Medium"/>
            </a:endParaRPr>
          </a:p>
        </p:txBody>
      </p:sp>
      <p:sp>
        <p:nvSpPr>
          <p:cNvPr id="98" name="object 98"/>
          <p:cNvSpPr txBox="1"/>
          <p:nvPr/>
        </p:nvSpPr>
        <p:spPr>
          <a:xfrm>
            <a:off x="6839711" y="1501139"/>
            <a:ext cx="1615440" cy="330835"/>
          </a:xfrm>
          <a:prstGeom prst="rect">
            <a:avLst/>
          </a:prstGeom>
          <a:solidFill>
            <a:srgbClr val="DCE6F1"/>
          </a:solidFill>
        </p:spPr>
        <p:txBody>
          <a:bodyPr vert="horz" wrap="square" lIns="0" tIns="57150" rIns="0" bIns="0" rtlCol="0">
            <a:spAutoFit/>
          </a:bodyPr>
          <a:lstStyle/>
          <a:p>
            <a:pPr marL="105410">
              <a:lnSpc>
                <a:spcPct val="100000"/>
              </a:lnSpc>
              <a:spcBef>
                <a:spcPts val="450"/>
              </a:spcBef>
            </a:pPr>
            <a:r>
              <a:rPr sz="1400" spc="-35" dirty="0">
                <a:latin typeface="Yu Gothic Medium"/>
                <a:cs typeface="Yu Gothic Medium"/>
              </a:rPr>
              <a:t>月面への物資補給</a:t>
            </a:r>
            <a:endParaRPr sz="1400">
              <a:latin typeface="Yu Gothic Medium"/>
              <a:cs typeface="Yu Gothic Medium"/>
            </a:endParaRPr>
          </a:p>
        </p:txBody>
      </p:sp>
      <p:grpSp>
        <p:nvGrpSpPr>
          <p:cNvPr id="99" name="object 99"/>
          <p:cNvGrpSpPr/>
          <p:nvPr/>
        </p:nvGrpSpPr>
        <p:grpSpPr>
          <a:xfrm>
            <a:off x="1319783" y="4831080"/>
            <a:ext cx="1427988" cy="512063"/>
            <a:chOff x="1319783" y="4831080"/>
            <a:chExt cx="1427988" cy="512063"/>
          </a:xfrm>
        </p:grpSpPr>
        <p:pic>
          <p:nvPicPr>
            <p:cNvPr id="101" name="object 101"/>
            <p:cNvPicPr/>
            <p:nvPr/>
          </p:nvPicPr>
          <p:blipFill>
            <a:blip r:embed="rId34" cstate="print"/>
            <a:stretch>
              <a:fillRect/>
            </a:stretch>
          </p:blipFill>
          <p:spPr>
            <a:xfrm>
              <a:off x="1319783" y="4846319"/>
              <a:ext cx="1427988" cy="423672"/>
            </a:xfrm>
            <a:prstGeom prst="rect">
              <a:avLst/>
            </a:prstGeom>
          </p:spPr>
        </p:pic>
        <p:pic>
          <p:nvPicPr>
            <p:cNvPr id="102" name="object 102"/>
            <p:cNvPicPr/>
            <p:nvPr/>
          </p:nvPicPr>
          <p:blipFill>
            <a:blip r:embed="rId35" cstate="print"/>
            <a:stretch>
              <a:fillRect/>
            </a:stretch>
          </p:blipFill>
          <p:spPr>
            <a:xfrm>
              <a:off x="1467611" y="4831080"/>
              <a:ext cx="1133856" cy="512063"/>
            </a:xfrm>
            <a:prstGeom prst="rect">
              <a:avLst/>
            </a:prstGeom>
          </p:spPr>
        </p:pic>
        <p:sp>
          <p:nvSpPr>
            <p:cNvPr id="103" name="object 103"/>
            <p:cNvSpPr/>
            <p:nvPr/>
          </p:nvSpPr>
          <p:spPr>
            <a:xfrm>
              <a:off x="1362455" y="4866131"/>
              <a:ext cx="1343025" cy="338455"/>
            </a:xfrm>
            <a:custGeom>
              <a:avLst/>
              <a:gdLst/>
              <a:ahLst/>
              <a:cxnLst/>
              <a:rect l="l" t="t" r="r" b="b"/>
              <a:pathLst>
                <a:path w="1343025" h="338454">
                  <a:moveTo>
                    <a:pt x="1286256" y="0"/>
                  </a:moveTo>
                  <a:lnTo>
                    <a:pt x="56388" y="0"/>
                  </a:lnTo>
                  <a:lnTo>
                    <a:pt x="34440" y="4431"/>
                  </a:lnTo>
                  <a:lnTo>
                    <a:pt x="16516" y="16516"/>
                  </a:lnTo>
                  <a:lnTo>
                    <a:pt x="4431" y="34440"/>
                  </a:lnTo>
                  <a:lnTo>
                    <a:pt x="0" y="56388"/>
                  </a:lnTo>
                  <a:lnTo>
                    <a:pt x="0" y="281940"/>
                  </a:lnTo>
                  <a:lnTo>
                    <a:pt x="4431" y="303887"/>
                  </a:lnTo>
                  <a:lnTo>
                    <a:pt x="16516" y="321811"/>
                  </a:lnTo>
                  <a:lnTo>
                    <a:pt x="34440" y="333896"/>
                  </a:lnTo>
                  <a:lnTo>
                    <a:pt x="56388" y="338328"/>
                  </a:lnTo>
                  <a:lnTo>
                    <a:pt x="1286256" y="338328"/>
                  </a:lnTo>
                  <a:lnTo>
                    <a:pt x="1308203" y="333896"/>
                  </a:lnTo>
                  <a:lnTo>
                    <a:pt x="1326127" y="321811"/>
                  </a:lnTo>
                  <a:lnTo>
                    <a:pt x="1338212" y="303887"/>
                  </a:lnTo>
                  <a:lnTo>
                    <a:pt x="1342644" y="281940"/>
                  </a:lnTo>
                  <a:lnTo>
                    <a:pt x="1342644" y="56388"/>
                  </a:lnTo>
                  <a:lnTo>
                    <a:pt x="1338212" y="34440"/>
                  </a:lnTo>
                  <a:lnTo>
                    <a:pt x="1326127" y="16516"/>
                  </a:lnTo>
                  <a:lnTo>
                    <a:pt x="1308203" y="4431"/>
                  </a:lnTo>
                  <a:lnTo>
                    <a:pt x="1286256" y="0"/>
                  </a:lnTo>
                  <a:close/>
                </a:path>
              </a:pathLst>
            </a:custGeom>
            <a:solidFill>
              <a:srgbClr val="FFFF00"/>
            </a:solidFill>
          </p:spPr>
          <p:txBody>
            <a:bodyPr wrap="square" lIns="0" tIns="0" rIns="0" bIns="0" rtlCol="0"/>
            <a:lstStyle/>
            <a:p>
              <a:endParaRPr/>
            </a:p>
          </p:txBody>
        </p:sp>
      </p:grpSp>
      <p:sp>
        <p:nvSpPr>
          <p:cNvPr id="104" name="object 104"/>
          <p:cNvSpPr txBox="1"/>
          <p:nvPr/>
        </p:nvSpPr>
        <p:spPr>
          <a:xfrm>
            <a:off x="1618945" y="4885258"/>
            <a:ext cx="831850"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アパレル</a:t>
            </a:r>
            <a:endParaRPr sz="1600">
              <a:latin typeface="Yu Gothic Medium"/>
              <a:cs typeface="Yu Gothic Medium"/>
            </a:endParaRPr>
          </a:p>
        </p:txBody>
      </p:sp>
      <p:pic>
        <p:nvPicPr>
          <p:cNvPr id="107" name="object 107"/>
          <p:cNvPicPr/>
          <p:nvPr/>
        </p:nvPicPr>
        <p:blipFill>
          <a:blip r:embed="rId36" cstate="print"/>
          <a:stretch>
            <a:fillRect/>
          </a:stretch>
        </p:blipFill>
        <p:spPr>
          <a:xfrm>
            <a:off x="3026664" y="5711952"/>
            <a:ext cx="1708404" cy="963167"/>
          </a:xfrm>
          <a:prstGeom prst="rect">
            <a:avLst/>
          </a:prstGeom>
        </p:spPr>
      </p:pic>
      <p:sp>
        <p:nvSpPr>
          <p:cNvPr id="108" name="object 108"/>
          <p:cNvSpPr txBox="1"/>
          <p:nvPr/>
        </p:nvSpPr>
        <p:spPr>
          <a:xfrm>
            <a:off x="3886441" y="5815256"/>
            <a:ext cx="714375"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©TOYOTA</a:t>
            </a:r>
            <a:endParaRPr sz="1100">
              <a:latin typeface="Yu Gothic Medium"/>
              <a:cs typeface="Yu Gothic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0FB63-5900-8E09-ED99-214D7043662A}"/>
            </a:ext>
          </a:extLst>
        </p:cNvPr>
        <p:cNvGrpSpPr/>
        <p:nvPr/>
      </p:nvGrpSpPr>
      <p:grpSpPr>
        <a:xfrm>
          <a:off x="0" y="0"/>
          <a:ext cx="0" cy="0"/>
          <a:chOff x="0" y="0"/>
          <a:chExt cx="0" cy="0"/>
        </a:xfrm>
      </p:grpSpPr>
      <p:sp>
        <p:nvSpPr>
          <p:cNvPr id="295" name="object 6">
            <a:extLst>
              <a:ext uri="{FF2B5EF4-FFF2-40B4-BE49-F238E27FC236}">
                <a16:creationId xmlns:a16="http://schemas.microsoft.com/office/drawing/2014/main" id="{1540F0A3-F3AE-587E-5696-5E7BB0326935}"/>
              </a:ext>
            </a:extLst>
          </p:cNvPr>
          <p:cNvSpPr txBox="1"/>
          <p:nvPr/>
        </p:nvSpPr>
        <p:spPr>
          <a:xfrm>
            <a:off x="1170228" y="1328419"/>
            <a:ext cx="7579995" cy="452120"/>
          </a:xfrm>
          <a:prstGeom prst="rect">
            <a:avLst/>
          </a:prstGeom>
        </p:spPr>
        <p:txBody>
          <a:bodyPr vert="horz" wrap="square" lIns="0" tIns="12065" rIns="0" bIns="0" rtlCol="0">
            <a:spAutoFit/>
          </a:bodyPr>
          <a:lstStyle/>
          <a:p>
            <a:pPr marL="434340" indent="-421640">
              <a:lnSpc>
                <a:spcPct val="100000"/>
              </a:lnSpc>
              <a:spcBef>
                <a:spcPts val="95"/>
              </a:spcBef>
              <a:buFont typeface="Wingdings"/>
              <a:buChar char=""/>
              <a:tabLst>
                <a:tab pos="434340" algn="l"/>
              </a:tabLst>
            </a:pPr>
            <a:r>
              <a:rPr sz="2800" b="1" spc="-35" dirty="0">
                <a:latin typeface="BIZ UDP明朝 Medium" panose="02020500000000000000" pitchFamily="18" charset="-128"/>
                <a:ea typeface="BIZ UDP明朝 Medium" panose="02020500000000000000" pitchFamily="18" charset="-128"/>
                <a:cs typeface="游ゴシック"/>
              </a:rPr>
              <a:t>地球から月までの運搬コスト：約１億円／</a:t>
            </a:r>
            <a:r>
              <a:rPr sz="2800" b="1" spc="-25" dirty="0">
                <a:latin typeface="BIZ UDP明朝 Medium" panose="02020500000000000000" pitchFamily="18" charset="-128"/>
                <a:ea typeface="BIZ UDP明朝 Medium" panose="02020500000000000000" pitchFamily="18" charset="-128"/>
                <a:cs typeface="游ゴシック"/>
              </a:rPr>
              <a:t>kg</a:t>
            </a:r>
            <a:endParaRPr sz="2800" b="1" dirty="0">
              <a:latin typeface="BIZ UDP明朝 Medium" panose="02020500000000000000" pitchFamily="18" charset="-128"/>
              <a:ea typeface="BIZ UDP明朝 Medium" panose="02020500000000000000" pitchFamily="18" charset="-128"/>
              <a:cs typeface="游ゴシック"/>
            </a:endParaRPr>
          </a:p>
        </p:txBody>
      </p:sp>
      <p:pic>
        <p:nvPicPr>
          <p:cNvPr id="298" name="object 9">
            <a:extLst>
              <a:ext uri="{FF2B5EF4-FFF2-40B4-BE49-F238E27FC236}">
                <a16:creationId xmlns:a16="http://schemas.microsoft.com/office/drawing/2014/main" id="{D6E6AAD0-7106-9E42-9D6C-7BC14631E055}"/>
              </a:ext>
            </a:extLst>
          </p:cNvPr>
          <p:cNvPicPr/>
          <p:nvPr/>
        </p:nvPicPr>
        <p:blipFill>
          <a:blip r:embed="rId2" cstate="print"/>
          <a:stretch>
            <a:fillRect/>
          </a:stretch>
        </p:blipFill>
        <p:spPr>
          <a:xfrm>
            <a:off x="842553" y="1890193"/>
            <a:ext cx="4656909" cy="4425697"/>
          </a:xfrm>
          <a:prstGeom prst="rect">
            <a:avLst/>
          </a:prstGeom>
        </p:spPr>
      </p:pic>
      <p:sp>
        <p:nvSpPr>
          <p:cNvPr id="300" name="object 10">
            <a:extLst>
              <a:ext uri="{FF2B5EF4-FFF2-40B4-BE49-F238E27FC236}">
                <a16:creationId xmlns:a16="http://schemas.microsoft.com/office/drawing/2014/main" id="{948E3EDC-3787-2EE5-A112-09B192BFBCCA}"/>
              </a:ext>
            </a:extLst>
          </p:cNvPr>
          <p:cNvSpPr txBox="1"/>
          <p:nvPr/>
        </p:nvSpPr>
        <p:spPr>
          <a:xfrm>
            <a:off x="5053257" y="3239497"/>
            <a:ext cx="6377940" cy="1931298"/>
          </a:xfrm>
          <a:prstGeom prst="rect">
            <a:avLst/>
          </a:prstGeom>
        </p:spPr>
        <p:txBody>
          <a:bodyPr vert="horz" wrap="square" lIns="0" tIns="15240" rIns="0" bIns="0" rtlCol="0">
            <a:spAutoFit/>
          </a:bodyPr>
          <a:lstStyle/>
          <a:p>
            <a:pPr marL="816610">
              <a:lnSpc>
                <a:spcPct val="100000"/>
              </a:lnSpc>
              <a:spcBef>
                <a:spcPts val="120"/>
              </a:spcBef>
            </a:pPr>
            <a:r>
              <a:rPr sz="2800" b="1" spc="-20" dirty="0">
                <a:latin typeface="BIZ UDP明朝 Medium" panose="02020500000000000000" pitchFamily="18" charset="-128"/>
                <a:ea typeface="BIZ UDP明朝 Medium" panose="02020500000000000000" pitchFamily="18" charset="-128"/>
                <a:cs typeface="游ゴシック"/>
              </a:rPr>
              <a:t>コンクリートブロック</a:t>
            </a:r>
            <a:endParaRPr sz="2800" b="1" dirty="0">
              <a:latin typeface="BIZ UDP明朝 Medium" panose="02020500000000000000" pitchFamily="18" charset="-128"/>
              <a:ea typeface="BIZ UDP明朝 Medium" panose="02020500000000000000" pitchFamily="18" charset="-128"/>
              <a:cs typeface="游ゴシック"/>
            </a:endParaRPr>
          </a:p>
          <a:p>
            <a:pPr marL="816610">
              <a:lnSpc>
                <a:spcPct val="100000"/>
              </a:lnSpc>
              <a:spcBef>
                <a:spcPts val="20"/>
              </a:spcBef>
            </a:pPr>
            <a:r>
              <a:rPr sz="2800" b="1" dirty="0">
                <a:latin typeface="BIZ UDP明朝 Medium" panose="02020500000000000000" pitchFamily="18" charset="-128"/>
                <a:ea typeface="BIZ UDP明朝 Medium" panose="02020500000000000000" pitchFamily="18" charset="-128"/>
                <a:cs typeface="游ゴシック"/>
              </a:rPr>
              <a:t>（10</a:t>
            </a:r>
            <a:r>
              <a:rPr sz="2800" b="1" spc="-5" dirty="0">
                <a:latin typeface="BIZ UDP明朝 Medium" panose="02020500000000000000" pitchFamily="18" charset="-128"/>
                <a:ea typeface="BIZ UDP明朝 Medium" panose="02020500000000000000" pitchFamily="18" charset="-128"/>
                <a:cs typeface="游ゴシック"/>
              </a:rPr>
              <a:t> </a:t>
            </a:r>
            <a:r>
              <a:rPr lang="en-US" altLang="ja-JP" sz="2800" b="1" spc="-5" dirty="0">
                <a:latin typeface="BIZ UDP明朝 Medium" panose="02020500000000000000" pitchFamily="18" charset="-128"/>
                <a:ea typeface="BIZ UDP明朝 Medium" panose="02020500000000000000" pitchFamily="18" charset="-128"/>
                <a:cs typeface="游ゴシック"/>
              </a:rPr>
              <a:t>×</a:t>
            </a:r>
            <a:r>
              <a:rPr sz="2800" b="1" spc="-5" dirty="0">
                <a:latin typeface="BIZ UDP明朝 Medium" panose="02020500000000000000" pitchFamily="18" charset="-128"/>
                <a:ea typeface="BIZ UDP明朝 Medium" panose="02020500000000000000" pitchFamily="18" charset="-128"/>
                <a:cs typeface="游ゴシック"/>
              </a:rPr>
              <a:t> </a:t>
            </a:r>
            <a:r>
              <a:rPr sz="2800" b="1" dirty="0">
                <a:latin typeface="BIZ UDP明朝 Medium" panose="02020500000000000000" pitchFamily="18" charset="-128"/>
                <a:ea typeface="BIZ UDP明朝 Medium" panose="02020500000000000000" pitchFamily="18" charset="-128"/>
                <a:cs typeface="游ゴシック"/>
              </a:rPr>
              <a:t>19</a:t>
            </a:r>
            <a:r>
              <a:rPr sz="2800" b="1" spc="15" dirty="0">
                <a:latin typeface="BIZ UDP明朝 Medium" panose="02020500000000000000" pitchFamily="18" charset="-128"/>
                <a:ea typeface="BIZ UDP明朝 Medium" panose="02020500000000000000" pitchFamily="18" charset="-128"/>
                <a:cs typeface="游ゴシック"/>
              </a:rPr>
              <a:t> </a:t>
            </a:r>
            <a:r>
              <a:rPr lang="en-US" altLang="ja-JP" sz="2800" b="1" spc="15" dirty="0">
                <a:latin typeface="BIZ UDP明朝 Medium" panose="02020500000000000000" pitchFamily="18" charset="-128"/>
                <a:ea typeface="BIZ UDP明朝 Medium" panose="02020500000000000000" pitchFamily="18" charset="-128"/>
                <a:cs typeface="游ゴシック"/>
              </a:rPr>
              <a:t>×</a:t>
            </a:r>
            <a:r>
              <a:rPr sz="2800" b="1" spc="-5" dirty="0">
                <a:latin typeface="BIZ UDP明朝 Medium" panose="02020500000000000000" pitchFamily="18" charset="-128"/>
                <a:ea typeface="BIZ UDP明朝 Medium" panose="02020500000000000000" pitchFamily="18" charset="-128"/>
                <a:cs typeface="游ゴシック"/>
              </a:rPr>
              <a:t> </a:t>
            </a:r>
            <a:r>
              <a:rPr sz="2800" b="1" dirty="0">
                <a:latin typeface="BIZ UDP明朝 Medium" panose="02020500000000000000" pitchFamily="18" charset="-128"/>
                <a:ea typeface="BIZ UDP明朝 Medium" panose="02020500000000000000" pitchFamily="18" charset="-128"/>
                <a:cs typeface="游ゴシック"/>
              </a:rPr>
              <a:t>39 </a:t>
            </a:r>
            <a:r>
              <a:rPr sz="2800" b="1" spc="-25" dirty="0">
                <a:latin typeface="BIZ UDP明朝 Medium" panose="02020500000000000000" pitchFamily="18" charset="-128"/>
                <a:ea typeface="BIZ UDP明朝 Medium" panose="02020500000000000000" pitchFamily="18" charset="-128"/>
                <a:cs typeface="游ゴシック"/>
              </a:rPr>
              <a:t>cm）</a:t>
            </a:r>
            <a:endParaRPr sz="2800" b="1" dirty="0">
              <a:latin typeface="BIZ UDP明朝 Medium" panose="02020500000000000000" pitchFamily="18" charset="-128"/>
              <a:ea typeface="BIZ UDP明朝 Medium" panose="02020500000000000000" pitchFamily="18" charset="-128"/>
              <a:cs typeface="游ゴシック"/>
            </a:endParaRPr>
          </a:p>
          <a:p>
            <a:pPr marL="816610">
              <a:lnSpc>
                <a:spcPct val="100000"/>
              </a:lnSpc>
              <a:spcBef>
                <a:spcPts val="15"/>
              </a:spcBef>
            </a:pPr>
            <a:r>
              <a:rPr sz="2800" b="1" dirty="0">
                <a:latin typeface="BIZ UDP明朝 Medium" panose="02020500000000000000" pitchFamily="18" charset="-128"/>
                <a:ea typeface="BIZ UDP明朝 Medium" panose="02020500000000000000" pitchFamily="18" charset="-128"/>
                <a:cs typeface="游ゴシック"/>
              </a:rPr>
              <a:t>１個：10.3</a:t>
            </a:r>
            <a:r>
              <a:rPr sz="2800" b="1" spc="-5" dirty="0">
                <a:latin typeface="BIZ UDP明朝 Medium" panose="02020500000000000000" pitchFamily="18" charset="-128"/>
                <a:ea typeface="BIZ UDP明朝 Medium" panose="02020500000000000000" pitchFamily="18" charset="-128"/>
                <a:cs typeface="游ゴシック"/>
              </a:rPr>
              <a:t> </a:t>
            </a:r>
            <a:r>
              <a:rPr sz="2800" b="1" dirty="0">
                <a:latin typeface="BIZ UDP明朝 Medium" panose="02020500000000000000" pitchFamily="18" charset="-128"/>
                <a:ea typeface="BIZ UDP明朝 Medium" panose="02020500000000000000" pitchFamily="18" charset="-128"/>
                <a:cs typeface="游ゴシック"/>
              </a:rPr>
              <a:t>kg</a:t>
            </a:r>
            <a:r>
              <a:rPr sz="2800" b="1" spc="10" dirty="0">
                <a:latin typeface="BIZ UDP明朝 Medium" panose="02020500000000000000" pitchFamily="18" charset="-128"/>
                <a:ea typeface="BIZ UDP明朝 Medium" panose="02020500000000000000" pitchFamily="18" charset="-128"/>
                <a:cs typeface="游ゴシック"/>
              </a:rPr>
              <a:t> = 約</a:t>
            </a:r>
            <a:r>
              <a:rPr sz="2800" b="1" dirty="0">
                <a:latin typeface="BIZ UDP明朝 Medium" panose="02020500000000000000" pitchFamily="18" charset="-128"/>
                <a:ea typeface="BIZ UDP明朝 Medium" panose="02020500000000000000" pitchFamily="18" charset="-128"/>
                <a:cs typeface="游ゴシック"/>
              </a:rPr>
              <a:t>10</a:t>
            </a:r>
            <a:r>
              <a:rPr sz="2800" b="1" spc="-10" dirty="0">
                <a:latin typeface="BIZ UDP明朝 Medium" panose="02020500000000000000" pitchFamily="18" charset="-128"/>
                <a:ea typeface="BIZ UDP明朝 Medium" panose="02020500000000000000" pitchFamily="18" charset="-128"/>
                <a:cs typeface="游ゴシック"/>
              </a:rPr>
              <a:t> 億円</a:t>
            </a:r>
            <a:endParaRPr sz="2800" b="1" dirty="0">
              <a:latin typeface="BIZ UDP明朝 Medium" panose="02020500000000000000" pitchFamily="18" charset="-128"/>
              <a:ea typeface="BIZ UDP明朝 Medium" panose="02020500000000000000" pitchFamily="18" charset="-128"/>
              <a:cs typeface="游ゴシック"/>
            </a:endParaRPr>
          </a:p>
          <a:p>
            <a:pPr>
              <a:lnSpc>
                <a:spcPct val="100000"/>
              </a:lnSpc>
              <a:spcBef>
                <a:spcPts val="275"/>
              </a:spcBef>
            </a:pPr>
            <a:endParaRPr sz="2200" b="1" dirty="0">
              <a:latin typeface="BIZ UDP明朝 Medium" panose="02020500000000000000" pitchFamily="18" charset="-128"/>
              <a:ea typeface="BIZ UDP明朝 Medium" panose="02020500000000000000" pitchFamily="18" charset="-128"/>
              <a:cs typeface="游ゴシック"/>
            </a:endParaRPr>
          </a:p>
          <a:p>
            <a:pPr marL="12700">
              <a:lnSpc>
                <a:spcPct val="100000"/>
              </a:lnSpc>
            </a:pPr>
            <a:r>
              <a:rPr sz="1600" b="1" spc="-20" dirty="0">
                <a:latin typeface="BIZ UDP明朝 Medium" panose="02020500000000000000" pitchFamily="18" charset="-128"/>
                <a:ea typeface="BIZ UDP明朝 Medium" panose="02020500000000000000" pitchFamily="18" charset="-128"/>
                <a:cs typeface="游ゴシック"/>
              </a:rPr>
              <a:t>JAXA</a:t>
            </a:r>
            <a:r>
              <a:rPr sz="1600" b="1" spc="-25" dirty="0">
                <a:latin typeface="BIZ UDP明朝 Medium" panose="02020500000000000000" pitchFamily="18" charset="-128"/>
                <a:ea typeface="BIZ UDP明朝 Medium" panose="02020500000000000000" pitchFamily="18" charset="-128"/>
                <a:cs typeface="游ゴシック"/>
              </a:rPr>
              <a:t>宇宙探査イノベーションハブ</a:t>
            </a:r>
            <a:r>
              <a:rPr sz="1600" b="1" dirty="0">
                <a:latin typeface="BIZ UDP明朝 Medium" panose="02020500000000000000" pitchFamily="18" charset="-128"/>
                <a:ea typeface="BIZ UDP明朝 Medium" panose="02020500000000000000" pitchFamily="18" charset="-128"/>
                <a:cs typeface="游ゴシック"/>
              </a:rPr>
              <a:t>HP</a:t>
            </a:r>
            <a:r>
              <a:rPr sz="1600" b="1" spc="-30" dirty="0">
                <a:latin typeface="BIZ UDP明朝 Medium" panose="02020500000000000000" pitchFamily="18" charset="-128"/>
                <a:ea typeface="BIZ UDP明朝 Medium" panose="02020500000000000000" pitchFamily="18" charset="-128"/>
                <a:cs typeface="游ゴシック"/>
              </a:rPr>
              <a:t>, 地産・地消型探査技術資料より</a:t>
            </a:r>
            <a:endParaRPr sz="1600" b="1" dirty="0">
              <a:latin typeface="BIZ UDP明朝 Medium" panose="02020500000000000000" pitchFamily="18" charset="-128"/>
              <a:ea typeface="BIZ UDP明朝 Medium" panose="02020500000000000000" pitchFamily="18" charset="-128"/>
              <a:cs typeface="游ゴシック"/>
            </a:endParaRPr>
          </a:p>
        </p:txBody>
      </p:sp>
      <p:sp>
        <p:nvSpPr>
          <p:cNvPr id="301" name="object 18">
            <a:extLst>
              <a:ext uri="{FF2B5EF4-FFF2-40B4-BE49-F238E27FC236}">
                <a16:creationId xmlns:a16="http://schemas.microsoft.com/office/drawing/2014/main" id="{F7D2E29C-25DD-77E2-A7E7-5D4261EED235}"/>
              </a:ext>
            </a:extLst>
          </p:cNvPr>
          <p:cNvSpPr txBox="1">
            <a:spLocks noGrp="1"/>
          </p:cNvSpPr>
          <p:nvPr>
            <p:ph type="title"/>
          </p:nvPr>
        </p:nvSpPr>
        <p:spPr>
          <a:xfrm>
            <a:off x="0" y="0"/>
            <a:ext cx="12169392" cy="627736"/>
          </a:xfrm>
          <a:prstGeom prst="rect">
            <a:avLst/>
          </a:prstGeom>
        </p:spPr>
        <p:txBody>
          <a:bodyPr vert="horz" wrap="square" lIns="0" tIns="12065" rIns="0" bIns="0" rtlCol="0">
            <a:spAutoFit/>
          </a:bodyPr>
          <a:lstStyle/>
          <a:p>
            <a:pPr marL="12700" algn="ctr">
              <a:lnSpc>
                <a:spcPct val="100000"/>
              </a:lnSpc>
              <a:spcBef>
                <a:spcPts val="95"/>
              </a:spcBef>
              <a:tabLst>
                <a:tab pos="701040" algn="l"/>
              </a:tabLst>
            </a:pPr>
            <a:r>
              <a:rPr lang="ja-JP" altLang="en-US" sz="4000" b="1" spc="-40" dirty="0">
                <a:latin typeface="BIZ UDP明朝 Medium" panose="02020500000000000000" pitchFamily="18" charset="-128"/>
                <a:ea typeface="BIZ UDP明朝 Medium" panose="02020500000000000000" pitchFamily="18" charset="-128"/>
              </a:rPr>
              <a:t>月への運送費</a:t>
            </a:r>
            <a:endParaRPr sz="4000" b="1" spc="-4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218960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AF175-818B-B718-822C-267C5623CB7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589C1C1-C882-84CD-7202-72E0B6BB9353}"/>
              </a:ext>
            </a:extLst>
          </p:cNvPr>
          <p:cNvSpPr/>
          <p:nvPr/>
        </p:nvSpPr>
        <p:spPr>
          <a:xfrm>
            <a:off x="143255" y="4466844"/>
            <a:ext cx="3634740" cy="1945005"/>
          </a:xfrm>
          <a:custGeom>
            <a:avLst/>
            <a:gdLst/>
            <a:ahLst/>
            <a:cxnLst/>
            <a:rect l="l" t="t" r="r" b="b"/>
            <a:pathLst>
              <a:path w="3634740" h="1945004">
                <a:moveTo>
                  <a:pt x="3310636" y="0"/>
                </a:moveTo>
                <a:lnTo>
                  <a:pt x="324103" y="0"/>
                </a:lnTo>
                <a:lnTo>
                  <a:pt x="276211" y="3515"/>
                </a:lnTo>
                <a:lnTo>
                  <a:pt x="230499" y="13726"/>
                </a:lnTo>
                <a:lnTo>
                  <a:pt x="187471" y="30131"/>
                </a:lnTo>
                <a:lnTo>
                  <a:pt x="147627" y="52228"/>
                </a:lnTo>
                <a:lnTo>
                  <a:pt x="111469" y="79515"/>
                </a:lnTo>
                <a:lnTo>
                  <a:pt x="79498" y="111490"/>
                </a:lnTo>
                <a:lnTo>
                  <a:pt x="52216" y="147650"/>
                </a:lnTo>
                <a:lnTo>
                  <a:pt x="30123" y="187493"/>
                </a:lnTo>
                <a:lnTo>
                  <a:pt x="13722" y="230518"/>
                </a:lnTo>
                <a:lnTo>
                  <a:pt x="3514" y="276222"/>
                </a:lnTo>
                <a:lnTo>
                  <a:pt x="0" y="324103"/>
                </a:lnTo>
                <a:lnTo>
                  <a:pt x="0" y="1620507"/>
                </a:lnTo>
                <a:lnTo>
                  <a:pt x="3514" y="1668403"/>
                </a:lnTo>
                <a:lnTo>
                  <a:pt x="13722" y="1714117"/>
                </a:lnTo>
                <a:lnTo>
                  <a:pt x="30123" y="1757147"/>
                </a:lnTo>
                <a:lnTo>
                  <a:pt x="52216" y="1796993"/>
                </a:lnTo>
                <a:lnTo>
                  <a:pt x="79498" y="1833152"/>
                </a:lnTo>
                <a:lnTo>
                  <a:pt x="111469" y="1865124"/>
                </a:lnTo>
                <a:lnTo>
                  <a:pt x="147627" y="1892407"/>
                </a:lnTo>
                <a:lnTo>
                  <a:pt x="187471" y="1914500"/>
                </a:lnTo>
                <a:lnTo>
                  <a:pt x="230499" y="1930901"/>
                </a:lnTo>
                <a:lnTo>
                  <a:pt x="276211" y="1941109"/>
                </a:lnTo>
                <a:lnTo>
                  <a:pt x="324103" y="1944623"/>
                </a:lnTo>
                <a:lnTo>
                  <a:pt x="3310636" y="1944623"/>
                </a:lnTo>
                <a:lnTo>
                  <a:pt x="3358517" y="1941109"/>
                </a:lnTo>
                <a:lnTo>
                  <a:pt x="3404221" y="1930901"/>
                </a:lnTo>
                <a:lnTo>
                  <a:pt x="3447246" y="1914500"/>
                </a:lnTo>
                <a:lnTo>
                  <a:pt x="3487089" y="1892407"/>
                </a:lnTo>
                <a:lnTo>
                  <a:pt x="3523249" y="1865124"/>
                </a:lnTo>
                <a:lnTo>
                  <a:pt x="3555224" y="1833152"/>
                </a:lnTo>
                <a:lnTo>
                  <a:pt x="3582511" y="1796993"/>
                </a:lnTo>
                <a:lnTo>
                  <a:pt x="3604608" y="1757147"/>
                </a:lnTo>
                <a:lnTo>
                  <a:pt x="3621013" y="1714117"/>
                </a:lnTo>
                <a:lnTo>
                  <a:pt x="3631224" y="1668403"/>
                </a:lnTo>
                <a:lnTo>
                  <a:pt x="3634740" y="1620507"/>
                </a:lnTo>
                <a:lnTo>
                  <a:pt x="3634740" y="324103"/>
                </a:lnTo>
                <a:lnTo>
                  <a:pt x="3631224" y="276222"/>
                </a:lnTo>
                <a:lnTo>
                  <a:pt x="3621013" y="230518"/>
                </a:lnTo>
                <a:lnTo>
                  <a:pt x="3604608" y="187493"/>
                </a:lnTo>
                <a:lnTo>
                  <a:pt x="3582511" y="147650"/>
                </a:lnTo>
                <a:lnTo>
                  <a:pt x="3555224" y="111490"/>
                </a:lnTo>
                <a:lnTo>
                  <a:pt x="3523249" y="79515"/>
                </a:lnTo>
                <a:lnTo>
                  <a:pt x="3487089" y="52228"/>
                </a:lnTo>
                <a:lnTo>
                  <a:pt x="3447246" y="30131"/>
                </a:lnTo>
                <a:lnTo>
                  <a:pt x="3404221" y="13726"/>
                </a:lnTo>
                <a:lnTo>
                  <a:pt x="3358517" y="3515"/>
                </a:lnTo>
                <a:lnTo>
                  <a:pt x="3310636" y="0"/>
                </a:lnTo>
                <a:close/>
              </a:path>
            </a:pathLst>
          </a:custGeom>
          <a:solidFill>
            <a:srgbClr val="FFF1C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nvGrpSpPr>
          <p:cNvPr id="3" name="object 5">
            <a:extLst>
              <a:ext uri="{FF2B5EF4-FFF2-40B4-BE49-F238E27FC236}">
                <a16:creationId xmlns:a16="http://schemas.microsoft.com/office/drawing/2014/main" id="{A8C3B022-0A46-92CB-A0FA-0D1B46A98C28}"/>
              </a:ext>
            </a:extLst>
          </p:cNvPr>
          <p:cNvGrpSpPr/>
          <p:nvPr/>
        </p:nvGrpSpPr>
        <p:grpSpPr>
          <a:xfrm>
            <a:off x="219202" y="1493266"/>
            <a:ext cx="3565525" cy="2763520"/>
            <a:chOff x="219202" y="1493266"/>
            <a:chExt cx="3565525" cy="2763520"/>
          </a:xfrm>
        </p:grpSpPr>
        <p:sp>
          <p:nvSpPr>
            <p:cNvPr id="4" name="object 6">
              <a:extLst>
                <a:ext uri="{FF2B5EF4-FFF2-40B4-BE49-F238E27FC236}">
                  <a16:creationId xmlns:a16="http://schemas.microsoft.com/office/drawing/2014/main" id="{0EDE3478-4A9C-47AB-20F0-65408C9E88F1}"/>
                </a:ext>
              </a:extLst>
            </p:cNvPr>
            <p:cNvSpPr/>
            <p:nvPr/>
          </p:nvSpPr>
          <p:spPr>
            <a:xfrm>
              <a:off x="225552" y="1592580"/>
              <a:ext cx="3552825" cy="2658110"/>
            </a:xfrm>
            <a:custGeom>
              <a:avLst/>
              <a:gdLst/>
              <a:ahLst/>
              <a:cxnLst/>
              <a:rect l="l" t="t" r="r" b="b"/>
              <a:pathLst>
                <a:path w="3552825" h="2658110">
                  <a:moveTo>
                    <a:pt x="0" y="121031"/>
                  </a:moveTo>
                  <a:lnTo>
                    <a:pt x="9516" y="73937"/>
                  </a:lnTo>
                  <a:lnTo>
                    <a:pt x="35467" y="35464"/>
                  </a:lnTo>
                  <a:lnTo>
                    <a:pt x="73959" y="9517"/>
                  </a:lnTo>
                  <a:lnTo>
                    <a:pt x="121094" y="0"/>
                  </a:lnTo>
                  <a:lnTo>
                    <a:pt x="3431413" y="0"/>
                  </a:lnTo>
                  <a:lnTo>
                    <a:pt x="3478506" y="9517"/>
                  </a:lnTo>
                  <a:lnTo>
                    <a:pt x="3516979" y="35464"/>
                  </a:lnTo>
                  <a:lnTo>
                    <a:pt x="3542926" y="73937"/>
                  </a:lnTo>
                  <a:lnTo>
                    <a:pt x="3552444" y="121031"/>
                  </a:lnTo>
                  <a:lnTo>
                    <a:pt x="3552444" y="2536825"/>
                  </a:lnTo>
                  <a:lnTo>
                    <a:pt x="3542926" y="2583918"/>
                  </a:lnTo>
                  <a:lnTo>
                    <a:pt x="3516979" y="2622391"/>
                  </a:lnTo>
                  <a:lnTo>
                    <a:pt x="3478506" y="2648338"/>
                  </a:lnTo>
                  <a:lnTo>
                    <a:pt x="3431413" y="2657856"/>
                  </a:lnTo>
                  <a:lnTo>
                    <a:pt x="121094" y="2657856"/>
                  </a:lnTo>
                  <a:lnTo>
                    <a:pt x="73959" y="2648338"/>
                  </a:lnTo>
                  <a:lnTo>
                    <a:pt x="35467" y="2622391"/>
                  </a:lnTo>
                  <a:lnTo>
                    <a:pt x="9516" y="2583918"/>
                  </a:lnTo>
                  <a:lnTo>
                    <a:pt x="0" y="2536825"/>
                  </a:lnTo>
                  <a:lnTo>
                    <a:pt x="0" y="121031"/>
                  </a:lnTo>
                  <a:close/>
                </a:path>
              </a:pathLst>
            </a:custGeom>
            <a:ln w="12700">
              <a:solidFill>
                <a:srgbClr val="2E528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 name="object 7">
              <a:extLst>
                <a:ext uri="{FF2B5EF4-FFF2-40B4-BE49-F238E27FC236}">
                  <a16:creationId xmlns:a16="http://schemas.microsoft.com/office/drawing/2014/main" id="{798B22C7-3507-4041-C493-9AC2BDA8B745}"/>
                </a:ext>
              </a:extLst>
            </p:cNvPr>
            <p:cNvSpPr/>
            <p:nvPr/>
          </p:nvSpPr>
          <p:spPr>
            <a:xfrm>
              <a:off x="225552" y="1499616"/>
              <a:ext cx="2207260" cy="413384"/>
            </a:xfrm>
            <a:custGeom>
              <a:avLst/>
              <a:gdLst/>
              <a:ahLst/>
              <a:cxnLst/>
              <a:rect l="l" t="t" r="r" b="b"/>
              <a:pathLst>
                <a:path w="2207260" h="413385">
                  <a:moveTo>
                    <a:pt x="2137918" y="0"/>
                  </a:moveTo>
                  <a:lnTo>
                    <a:pt x="68833" y="0"/>
                  </a:lnTo>
                  <a:lnTo>
                    <a:pt x="42042" y="5415"/>
                  </a:lnTo>
                  <a:lnTo>
                    <a:pt x="20162" y="20177"/>
                  </a:lnTo>
                  <a:lnTo>
                    <a:pt x="5410" y="42058"/>
                  </a:lnTo>
                  <a:lnTo>
                    <a:pt x="0" y="68834"/>
                  </a:lnTo>
                  <a:lnTo>
                    <a:pt x="0" y="344170"/>
                  </a:lnTo>
                  <a:lnTo>
                    <a:pt x="5410" y="370945"/>
                  </a:lnTo>
                  <a:lnTo>
                    <a:pt x="20162" y="392826"/>
                  </a:lnTo>
                  <a:lnTo>
                    <a:pt x="42042" y="407588"/>
                  </a:lnTo>
                  <a:lnTo>
                    <a:pt x="68833" y="413004"/>
                  </a:lnTo>
                  <a:lnTo>
                    <a:pt x="2137918" y="413004"/>
                  </a:lnTo>
                  <a:lnTo>
                    <a:pt x="2164693" y="407588"/>
                  </a:lnTo>
                  <a:lnTo>
                    <a:pt x="2186574" y="392826"/>
                  </a:lnTo>
                  <a:lnTo>
                    <a:pt x="2201336" y="370945"/>
                  </a:lnTo>
                  <a:lnTo>
                    <a:pt x="2206752" y="344170"/>
                  </a:lnTo>
                  <a:lnTo>
                    <a:pt x="2206752" y="68834"/>
                  </a:lnTo>
                  <a:lnTo>
                    <a:pt x="2201336" y="42058"/>
                  </a:lnTo>
                  <a:lnTo>
                    <a:pt x="2186574" y="20177"/>
                  </a:lnTo>
                  <a:lnTo>
                    <a:pt x="2164693" y="5415"/>
                  </a:lnTo>
                  <a:lnTo>
                    <a:pt x="2137918" y="0"/>
                  </a:lnTo>
                  <a:close/>
                </a:path>
              </a:pathLst>
            </a:custGeom>
            <a:solidFill>
              <a:srgbClr val="4471C4"/>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 name="object 8">
              <a:extLst>
                <a:ext uri="{FF2B5EF4-FFF2-40B4-BE49-F238E27FC236}">
                  <a16:creationId xmlns:a16="http://schemas.microsoft.com/office/drawing/2014/main" id="{4966E4B3-1843-276F-839F-53D445495470}"/>
                </a:ext>
              </a:extLst>
            </p:cNvPr>
            <p:cNvSpPr/>
            <p:nvPr/>
          </p:nvSpPr>
          <p:spPr>
            <a:xfrm>
              <a:off x="225552" y="1499616"/>
              <a:ext cx="2207260" cy="413384"/>
            </a:xfrm>
            <a:custGeom>
              <a:avLst/>
              <a:gdLst/>
              <a:ahLst/>
              <a:cxnLst/>
              <a:rect l="l" t="t" r="r" b="b"/>
              <a:pathLst>
                <a:path w="2207260" h="413385">
                  <a:moveTo>
                    <a:pt x="0" y="68834"/>
                  </a:moveTo>
                  <a:lnTo>
                    <a:pt x="5410" y="42058"/>
                  </a:lnTo>
                  <a:lnTo>
                    <a:pt x="20162" y="20177"/>
                  </a:lnTo>
                  <a:lnTo>
                    <a:pt x="42042" y="5415"/>
                  </a:lnTo>
                  <a:lnTo>
                    <a:pt x="68833" y="0"/>
                  </a:lnTo>
                  <a:lnTo>
                    <a:pt x="2137918" y="0"/>
                  </a:lnTo>
                  <a:lnTo>
                    <a:pt x="2164693" y="5415"/>
                  </a:lnTo>
                  <a:lnTo>
                    <a:pt x="2186574" y="20177"/>
                  </a:lnTo>
                  <a:lnTo>
                    <a:pt x="2201336" y="42058"/>
                  </a:lnTo>
                  <a:lnTo>
                    <a:pt x="2206752" y="68834"/>
                  </a:lnTo>
                  <a:lnTo>
                    <a:pt x="2206752" y="344170"/>
                  </a:lnTo>
                  <a:lnTo>
                    <a:pt x="2201336" y="370945"/>
                  </a:lnTo>
                  <a:lnTo>
                    <a:pt x="2186574" y="392826"/>
                  </a:lnTo>
                  <a:lnTo>
                    <a:pt x="2164693" y="407588"/>
                  </a:lnTo>
                  <a:lnTo>
                    <a:pt x="2137918" y="413004"/>
                  </a:lnTo>
                  <a:lnTo>
                    <a:pt x="68833" y="413004"/>
                  </a:lnTo>
                  <a:lnTo>
                    <a:pt x="42042" y="407588"/>
                  </a:lnTo>
                  <a:lnTo>
                    <a:pt x="20162" y="392826"/>
                  </a:lnTo>
                  <a:lnTo>
                    <a:pt x="5410" y="370945"/>
                  </a:lnTo>
                  <a:lnTo>
                    <a:pt x="0" y="344170"/>
                  </a:lnTo>
                  <a:lnTo>
                    <a:pt x="0" y="68834"/>
                  </a:lnTo>
                  <a:close/>
                </a:path>
              </a:pathLst>
            </a:custGeom>
            <a:ln w="12700">
              <a:solidFill>
                <a:srgbClr val="2E528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grpSp>
        <p:nvGrpSpPr>
          <p:cNvPr id="7" name="object 9">
            <a:extLst>
              <a:ext uri="{FF2B5EF4-FFF2-40B4-BE49-F238E27FC236}">
                <a16:creationId xmlns:a16="http://schemas.microsoft.com/office/drawing/2014/main" id="{3836A080-6FBB-D9D2-7EAD-1CA0D79CBC4A}"/>
              </a:ext>
            </a:extLst>
          </p:cNvPr>
          <p:cNvGrpSpPr/>
          <p:nvPr/>
        </p:nvGrpSpPr>
        <p:grpSpPr>
          <a:xfrm>
            <a:off x="7930642" y="1493266"/>
            <a:ext cx="3992245" cy="2980055"/>
            <a:chOff x="7930642" y="1493266"/>
            <a:chExt cx="3992245" cy="2980055"/>
          </a:xfrm>
        </p:grpSpPr>
        <p:sp>
          <p:nvSpPr>
            <p:cNvPr id="8" name="object 10">
              <a:extLst>
                <a:ext uri="{FF2B5EF4-FFF2-40B4-BE49-F238E27FC236}">
                  <a16:creationId xmlns:a16="http://schemas.microsoft.com/office/drawing/2014/main" id="{B4E8313B-070D-8212-7AE8-1E1BDF52CC99}"/>
                </a:ext>
              </a:extLst>
            </p:cNvPr>
            <p:cNvSpPr/>
            <p:nvPr/>
          </p:nvSpPr>
          <p:spPr>
            <a:xfrm>
              <a:off x="7936992" y="1592580"/>
              <a:ext cx="3979545" cy="2874645"/>
            </a:xfrm>
            <a:custGeom>
              <a:avLst/>
              <a:gdLst/>
              <a:ahLst/>
              <a:cxnLst/>
              <a:rect l="l" t="t" r="r" b="b"/>
              <a:pathLst>
                <a:path w="3979545" h="2874645">
                  <a:moveTo>
                    <a:pt x="0" y="103886"/>
                  </a:moveTo>
                  <a:lnTo>
                    <a:pt x="8159" y="63436"/>
                  </a:lnTo>
                  <a:lnTo>
                    <a:pt x="30416" y="30416"/>
                  </a:lnTo>
                  <a:lnTo>
                    <a:pt x="63436" y="8159"/>
                  </a:lnTo>
                  <a:lnTo>
                    <a:pt x="103885" y="0"/>
                  </a:lnTo>
                  <a:lnTo>
                    <a:pt x="3875278" y="0"/>
                  </a:lnTo>
                  <a:lnTo>
                    <a:pt x="3915727" y="8159"/>
                  </a:lnTo>
                  <a:lnTo>
                    <a:pt x="3948747" y="30416"/>
                  </a:lnTo>
                  <a:lnTo>
                    <a:pt x="3971004" y="63436"/>
                  </a:lnTo>
                  <a:lnTo>
                    <a:pt x="3979163" y="103886"/>
                  </a:lnTo>
                  <a:lnTo>
                    <a:pt x="3979163" y="2770378"/>
                  </a:lnTo>
                  <a:lnTo>
                    <a:pt x="3971004" y="2810827"/>
                  </a:lnTo>
                  <a:lnTo>
                    <a:pt x="3948747" y="2843847"/>
                  </a:lnTo>
                  <a:lnTo>
                    <a:pt x="3915727" y="2866104"/>
                  </a:lnTo>
                  <a:lnTo>
                    <a:pt x="3875278" y="2874264"/>
                  </a:lnTo>
                  <a:lnTo>
                    <a:pt x="103885" y="2874264"/>
                  </a:lnTo>
                  <a:lnTo>
                    <a:pt x="63436" y="2866104"/>
                  </a:lnTo>
                  <a:lnTo>
                    <a:pt x="30416" y="2843847"/>
                  </a:lnTo>
                  <a:lnTo>
                    <a:pt x="8159" y="2810827"/>
                  </a:lnTo>
                  <a:lnTo>
                    <a:pt x="0" y="2770378"/>
                  </a:lnTo>
                  <a:lnTo>
                    <a:pt x="0" y="103886"/>
                  </a:lnTo>
                  <a:close/>
                </a:path>
              </a:pathLst>
            </a:custGeom>
            <a:ln w="12700">
              <a:solidFill>
                <a:srgbClr val="2E528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 name="object 11">
              <a:extLst>
                <a:ext uri="{FF2B5EF4-FFF2-40B4-BE49-F238E27FC236}">
                  <a16:creationId xmlns:a16="http://schemas.microsoft.com/office/drawing/2014/main" id="{A41B2AAF-D75B-D881-F430-5A54C2BAFF98}"/>
                </a:ext>
              </a:extLst>
            </p:cNvPr>
            <p:cNvSpPr/>
            <p:nvPr/>
          </p:nvSpPr>
          <p:spPr>
            <a:xfrm>
              <a:off x="7936992" y="1499616"/>
              <a:ext cx="2207260" cy="413384"/>
            </a:xfrm>
            <a:custGeom>
              <a:avLst/>
              <a:gdLst/>
              <a:ahLst/>
              <a:cxnLst/>
              <a:rect l="l" t="t" r="r" b="b"/>
              <a:pathLst>
                <a:path w="2207259" h="413385">
                  <a:moveTo>
                    <a:pt x="2137917" y="0"/>
                  </a:moveTo>
                  <a:lnTo>
                    <a:pt x="68833" y="0"/>
                  </a:lnTo>
                  <a:lnTo>
                    <a:pt x="42058" y="5415"/>
                  </a:lnTo>
                  <a:lnTo>
                    <a:pt x="20177" y="20177"/>
                  </a:lnTo>
                  <a:lnTo>
                    <a:pt x="5415" y="42058"/>
                  </a:lnTo>
                  <a:lnTo>
                    <a:pt x="0" y="68834"/>
                  </a:lnTo>
                  <a:lnTo>
                    <a:pt x="0" y="344170"/>
                  </a:lnTo>
                  <a:lnTo>
                    <a:pt x="5415" y="370945"/>
                  </a:lnTo>
                  <a:lnTo>
                    <a:pt x="20177" y="392826"/>
                  </a:lnTo>
                  <a:lnTo>
                    <a:pt x="42058" y="407588"/>
                  </a:lnTo>
                  <a:lnTo>
                    <a:pt x="68833" y="413004"/>
                  </a:lnTo>
                  <a:lnTo>
                    <a:pt x="2137917" y="413004"/>
                  </a:lnTo>
                  <a:lnTo>
                    <a:pt x="2164693" y="407588"/>
                  </a:lnTo>
                  <a:lnTo>
                    <a:pt x="2186574" y="392826"/>
                  </a:lnTo>
                  <a:lnTo>
                    <a:pt x="2201336" y="370945"/>
                  </a:lnTo>
                  <a:lnTo>
                    <a:pt x="2206752" y="344170"/>
                  </a:lnTo>
                  <a:lnTo>
                    <a:pt x="2206752" y="68834"/>
                  </a:lnTo>
                  <a:lnTo>
                    <a:pt x="2201336" y="42058"/>
                  </a:lnTo>
                  <a:lnTo>
                    <a:pt x="2186574" y="20177"/>
                  </a:lnTo>
                  <a:lnTo>
                    <a:pt x="2164693" y="5415"/>
                  </a:lnTo>
                  <a:lnTo>
                    <a:pt x="2137917" y="0"/>
                  </a:lnTo>
                  <a:close/>
                </a:path>
              </a:pathLst>
            </a:custGeom>
            <a:solidFill>
              <a:srgbClr val="4471C4"/>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 name="object 12">
              <a:extLst>
                <a:ext uri="{FF2B5EF4-FFF2-40B4-BE49-F238E27FC236}">
                  <a16:creationId xmlns:a16="http://schemas.microsoft.com/office/drawing/2014/main" id="{753D35AE-97EB-EB63-4271-5EA1F3F1E876}"/>
                </a:ext>
              </a:extLst>
            </p:cNvPr>
            <p:cNvSpPr/>
            <p:nvPr/>
          </p:nvSpPr>
          <p:spPr>
            <a:xfrm>
              <a:off x="7936992" y="1499616"/>
              <a:ext cx="2207260" cy="413384"/>
            </a:xfrm>
            <a:custGeom>
              <a:avLst/>
              <a:gdLst/>
              <a:ahLst/>
              <a:cxnLst/>
              <a:rect l="l" t="t" r="r" b="b"/>
              <a:pathLst>
                <a:path w="2207259" h="413385">
                  <a:moveTo>
                    <a:pt x="0" y="68834"/>
                  </a:moveTo>
                  <a:lnTo>
                    <a:pt x="5415" y="42058"/>
                  </a:lnTo>
                  <a:lnTo>
                    <a:pt x="20177" y="20177"/>
                  </a:lnTo>
                  <a:lnTo>
                    <a:pt x="42058" y="5415"/>
                  </a:lnTo>
                  <a:lnTo>
                    <a:pt x="68833" y="0"/>
                  </a:lnTo>
                  <a:lnTo>
                    <a:pt x="2137917" y="0"/>
                  </a:lnTo>
                  <a:lnTo>
                    <a:pt x="2164693" y="5415"/>
                  </a:lnTo>
                  <a:lnTo>
                    <a:pt x="2186574" y="20177"/>
                  </a:lnTo>
                  <a:lnTo>
                    <a:pt x="2201336" y="42058"/>
                  </a:lnTo>
                  <a:lnTo>
                    <a:pt x="2206752" y="68834"/>
                  </a:lnTo>
                  <a:lnTo>
                    <a:pt x="2206752" y="344170"/>
                  </a:lnTo>
                  <a:lnTo>
                    <a:pt x="2201336" y="370945"/>
                  </a:lnTo>
                  <a:lnTo>
                    <a:pt x="2186574" y="392826"/>
                  </a:lnTo>
                  <a:lnTo>
                    <a:pt x="2164693" y="407588"/>
                  </a:lnTo>
                  <a:lnTo>
                    <a:pt x="2137917" y="413004"/>
                  </a:lnTo>
                  <a:lnTo>
                    <a:pt x="68833" y="413004"/>
                  </a:lnTo>
                  <a:lnTo>
                    <a:pt x="42058" y="407588"/>
                  </a:lnTo>
                  <a:lnTo>
                    <a:pt x="20177" y="392826"/>
                  </a:lnTo>
                  <a:lnTo>
                    <a:pt x="5415" y="370945"/>
                  </a:lnTo>
                  <a:lnTo>
                    <a:pt x="0" y="344170"/>
                  </a:lnTo>
                  <a:lnTo>
                    <a:pt x="0" y="68834"/>
                  </a:lnTo>
                  <a:close/>
                </a:path>
              </a:pathLst>
            </a:custGeom>
            <a:ln w="12700">
              <a:solidFill>
                <a:srgbClr val="2E528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grpSp>
        <p:nvGrpSpPr>
          <p:cNvPr id="11" name="object 13">
            <a:extLst>
              <a:ext uri="{FF2B5EF4-FFF2-40B4-BE49-F238E27FC236}">
                <a16:creationId xmlns:a16="http://schemas.microsoft.com/office/drawing/2014/main" id="{3363C62A-38C5-E610-D84F-8493CD19F14D}"/>
              </a:ext>
            </a:extLst>
          </p:cNvPr>
          <p:cNvGrpSpPr/>
          <p:nvPr/>
        </p:nvGrpSpPr>
        <p:grpSpPr>
          <a:xfrm>
            <a:off x="3978909" y="1493266"/>
            <a:ext cx="3565525" cy="4897120"/>
            <a:chOff x="3978909" y="1493266"/>
            <a:chExt cx="3565525" cy="4897120"/>
          </a:xfrm>
        </p:grpSpPr>
        <p:sp>
          <p:nvSpPr>
            <p:cNvPr id="12" name="object 14">
              <a:extLst>
                <a:ext uri="{FF2B5EF4-FFF2-40B4-BE49-F238E27FC236}">
                  <a16:creationId xmlns:a16="http://schemas.microsoft.com/office/drawing/2014/main" id="{BB82C027-B378-64BA-7A7C-62C413CEAA06}"/>
                </a:ext>
              </a:extLst>
            </p:cNvPr>
            <p:cNvSpPr/>
            <p:nvPr/>
          </p:nvSpPr>
          <p:spPr>
            <a:xfrm>
              <a:off x="3985259" y="1592580"/>
              <a:ext cx="3552825" cy="4791710"/>
            </a:xfrm>
            <a:custGeom>
              <a:avLst/>
              <a:gdLst/>
              <a:ahLst/>
              <a:cxnLst/>
              <a:rect l="l" t="t" r="r" b="b"/>
              <a:pathLst>
                <a:path w="3552825" h="4791710">
                  <a:moveTo>
                    <a:pt x="0" y="161798"/>
                  </a:moveTo>
                  <a:lnTo>
                    <a:pt x="5784" y="118812"/>
                  </a:lnTo>
                  <a:lnTo>
                    <a:pt x="22107" y="80169"/>
                  </a:lnTo>
                  <a:lnTo>
                    <a:pt x="47418" y="47418"/>
                  </a:lnTo>
                  <a:lnTo>
                    <a:pt x="80169" y="22107"/>
                  </a:lnTo>
                  <a:lnTo>
                    <a:pt x="118812" y="5784"/>
                  </a:lnTo>
                  <a:lnTo>
                    <a:pt x="161798" y="0"/>
                  </a:lnTo>
                  <a:lnTo>
                    <a:pt x="3390645" y="0"/>
                  </a:lnTo>
                  <a:lnTo>
                    <a:pt x="3433631" y="5784"/>
                  </a:lnTo>
                  <a:lnTo>
                    <a:pt x="3472274" y="22107"/>
                  </a:lnTo>
                  <a:lnTo>
                    <a:pt x="3505025" y="47418"/>
                  </a:lnTo>
                  <a:lnTo>
                    <a:pt x="3530336" y="80169"/>
                  </a:lnTo>
                  <a:lnTo>
                    <a:pt x="3546659" y="118812"/>
                  </a:lnTo>
                  <a:lnTo>
                    <a:pt x="3552443" y="161798"/>
                  </a:lnTo>
                  <a:lnTo>
                    <a:pt x="3552443" y="4629607"/>
                  </a:lnTo>
                  <a:lnTo>
                    <a:pt x="3546659" y="4672631"/>
                  </a:lnTo>
                  <a:lnTo>
                    <a:pt x="3530336" y="4711293"/>
                  </a:lnTo>
                  <a:lnTo>
                    <a:pt x="3505025" y="4744050"/>
                  </a:lnTo>
                  <a:lnTo>
                    <a:pt x="3472274" y="4769358"/>
                  </a:lnTo>
                  <a:lnTo>
                    <a:pt x="3433631" y="4785674"/>
                  </a:lnTo>
                  <a:lnTo>
                    <a:pt x="3390645" y="4791456"/>
                  </a:lnTo>
                  <a:lnTo>
                    <a:pt x="161798" y="4791456"/>
                  </a:lnTo>
                  <a:lnTo>
                    <a:pt x="118812" y="4785674"/>
                  </a:lnTo>
                  <a:lnTo>
                    <a:pt x="80169" y="4769358"/>
                  </a:lnTo>
                  <a:lnTo>
                    <a:pt x="47418" y="4744050"/>
                  </a:lnTo>
                  <a:lnTo>
                    <a:pt x="22107" y="4711293"/>
                  </a:lnTo>
                  <a:lnTo>
                    <a:pt x="5784" y="4672631"/>
                  </a:lnTo>
                  <a:lnTo>
                    <a:pt x="0" y="4629607"/>
                  </a:lnTo>
                  <a:lnTo>
                    <a:pt x="0" y="161798"/>
                  </a:lnTo>
                  <a:close/>
                </a:path>
              </a:pathLst>
            </a:custGeom>
            <a:ln w="12700">
              <a:solidFill>
                <a:srgbClr val="2E528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 name="object 15">
              <a:extLst>
                <a:ext uri="{FF2B5EF4-FFF2-40B4-BE49-F238E27FC236}">
                  <a16:creationId xmlns:a16="http://schemas.microsoft.com/office/drawing/2014/main" id="{B295C686-287A-1547-F8B1-E5352C4DB99C}"/>
                </a:ext>
              </a:extLst>
            </p:cNvPr>
            <p:cNvSpPr/>
            <p:nvPr/>
          </p:nvSpPr>
          <p:spPr>
            <a:xfrm>
              <a:off x="3985259" y="1499616"/>
              <a:ext cx="2830195" cy="413384"/>
            </a:xfrm>
            <a:custGeom>
              <a:avLst/>
              <a:gdLst/>
              <a:ahLst/>
              <a:cxnLst/>
              <a:rect l="l" t="t" r="r" b="b"/>
              <a:pathLst>
                <a:path w="2830195" h="413385">
                  <a:moveTo>
                    <a:pt x="2761234" y="0"/>
                  </a:moveTo>
                  <a:lnTo>
                    <a:pt x="68834" y="0"/>
                  </a:lnTo>
                  <a:lnTo>
                    <a:pt x="42058" y="5415"/>
                  </a:lnTo>
                  <a:lnTo>
                    <a:pt x="20177" y="20177"/>
                  </a:lnTo>
                  <a:lnTo>
                    <a:pt x="5415" y="42058"/>
                  </a:lnTo>
                  <a:lnTo>
                    <a:pt x="0" y="68834"/>
                  </a:lnTo>
                  <a:lnTo>
                    <a:pt x="0" y="344170"/>
                  </a:lnTo>
                  <a:lnTo>
                    <a:pt x="5415" y="370945"/>
                  </a:lnTo>
                  <a:lnTo>
                    <a:pt x="20177" y="392826"/>
                  </a:lnTo>
                  <a:lnTo>
                    <a:pt x="42058" y="407588"/>
                  </a:lnTo>
                  <a:lnTo>
                    <a:pt x="68834" y="413004"/>
                  </a:lnTo>
                  <a:lnTo>
                    <a:pt x="2761234" y="413004"/>
                  </a:lnTo>
                  <a:lnTo>
                    <a:pt x="2788009" y="407588"/>
                  </a:lnTo>
                  <a:lnTo>
                    <a:pt x="2809890" y="392826"/>
                  </a:lnTo>
                  <a:lnTo>
                    <a:pt x="2824652" y="370945"/>
                  </a:lnTo>
                  <a:lnTo>
                    <a:pt x="2830067" y="344170"/>
                  </a:lnTo>
                  <a:lnTo>
                    <a:pt x="2830067" y="68834"/>
                  </a:lnTo>
                  <a:lnTo>
                    <a:pt x="2824652" y="42058"/>
                  </a:lnTo>
                  <a:lnTo>
                    <a:pt x="2809890" y="20177"/>
                  </a:lnTo>
                  <a:lnTo>
                    <a:pt x="2788009" y="5415"/>
                  </a:lnTo>
                  <a:lnTo>
                    <a:pt x="2761234" y="0"/>
                  </a:lnTo>
                  <a:close/>
                </a:path>
              </a:pathLst>
            </a:custGeom>
            <a:solidFill>
              <a:srgbClr val="4471C4"/>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 name="object 16">
              <a:extLst>
                <a:ext uri="{FF2B5EF4-FFF2-40B4-BE49-F238E27FC236}">
                  <a16:creationId xmlns:a16="http://schemas.microsoft.com/office/drawing/2014/main" id="{232DB2B4-4B3A-D3EE-F1CB-1C4194DE51D0}"/>
                </a:ext>
              </a:extLst>
            </p:cNvPr>
            <p:cNvSpPr/>
            <p:nvPr/>
          </p:nvSpPr>
          <p:spPr>
            <a:xfrm>
              <a:off x="3985259" y="1499616"/>
              <a:ext cx="2830195" cy="413384"/>
            </a:xfrm>
            <a:custGeom>
              <a:avLst/>
              <a:gdLst/>
              <a:ahLst/>
              <a:cxnLst/>
              <a:rect l="l" t="t" r="r" b="b"/>
              <a:pathLst>
                <a:path w="2830195" h="413385">
                  <a:moveTo>
                    <a:pt x="0" y="68834"/>
                  </a:moveTo>
                  <a:lnTo>
                    <a:pt x="5415" y="42058"/>
                  </a:lnTo>
                  <a:lnTo>
                    <a:pt x="20177" y="20177"/>
                  </a:lnTo>
                  <a:lnTo>
                    <a:pt x="42058" y="5415"/>
                  </a:lnTo>
                  <a:lnTo>
                    <a:pt x="68834" y="0"/>
                  </a:lnTo>
                  <a:lnTo>
                    <a:pt x="2761234" y="0"/>
                  </a:lnTo>
                  <a:lnTo>
                    <a:pt x="2788009" y="5415"/>
                  </a:lnTo>
                  <a:lnTo>
                    <a:pt x="2809890" y="20177"/>
                  </a:lnTo>
                  <a:lnTo>
                    <a:pt x="2824652" y="42058"/>
                  </a:lnTo>
                  <a:lnTo>
                    <a:pt x="2830067" y="68834"/>
                  </a:lnTo>
                  <a:lnTo>
                    <a:pt x="2830067" y="344170"/>
                  </a:lnTo>
                  <a:lnTo>
                    <a:pt x="2824652" y="370945"/>
                  </a:lnTo>
                  <a:lnTo>
                    <a:pt x="2809890" y="392826"/>
                  </a:lnTo>
                  <a:lnTo>
                    <a:pt x="2788009" y="407588"/>
                  </a:lnTo>
                  <a:lnTo>
                    <a:pt x="2761234" y="413004"/>
                  </a:lnTo>
                  <a:lnTo>
                    <a:pt x="68834" y="413004"/>
                  </a:lnTo>
                  <a:lnTo>
                    <a:pt x="42058" y="407588"/>
                  </a:lnTo>
                  <a:lnTo>
                    <a:pt x="20177" y="392826"/>
                  </a:lnTo>
                  <a:lnTo>
                    <a:pt x="5415" y="370945"/>
                  </a:lnTo>
                  <a:lnTo>
                    <a:pt x="0" y="344170"/>
                  </a:lnTo>
                  <a:lnTo>
                    <a:pt x="0" y="68834"/>
                  </a:lnTo>
                  <a:close/>
                </a:path>
              </a:pathLst>
            </a:custGeom>
            <a:ln w="12700">
              <a:solidFill>
                <a:srgbClr val="2E528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5" name="object 17">
            <a:extLst>
              <a:ext uri="{FF2B5EF4-FFF2-40B4-BE49-F238E27FC236}">
                <a16:creationId xmlns:a16="http://schemas.microsoft.com/office/drawing/2014/main" id="{E070B92F-83BC-693C-0D30-C311E289FE29}"/>
              </a:ext>
            </a:extLst>
          </p:cNvPr>
          <p:cNvSpPr txBox="1"/>
          <p:nvPr/>
        </p:nvSpPr>
        <p:spPr>
          <a:xfrm>
            <a:off x="8223884" y="5061026"/>
            <a:ext cx="3078480" cy="1270000"/>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Lst>
            </a:pPr>
            <a:r>
              <a:rPr sz="1800" b="1" spc="-10" dirty="0">
                <a:latin typeface="BIZ UDP明朝 Medium" panose="02020500000000000000" pitchFamily="18" charset="-128"/>
                <a:ea typeface="BIZ UDP明朝 Medium" panose="02020500000000000000" pitchFamily="18" charset="-128"/>
                <a:cs typeface="游ゴシック"/>
              </a:rPr>
              <a:t>GPS</a:t>
            </a:r>
            <a:r>
              <a:rPr sz="1800" b="1" spc="-20" dirty="0">
                <a:latin typeface="BIZ UDP明朝 Medium" panose="02020500000000000000" pitchFamily="18" charset="-128"/>
                <a:ea typeface="BIZ UDP明朝 Medium" panose="02020500000000000000" pitchFamily="18" charset="-128"/>
                <a:cs typeface="游ゴシック"/>
              </a:rPr>
              <a:t>などの測位情報</a:t>
            </a:r>
            <a:endParaRPr sz="1800" dirty="0">
              <a:latin typeface="BIZ UDP明朝 Medium" panose="02020500000000000000" pitchFamily="18" charset="-128"/>
              <a:ea typeface="BIZ UDP明朝 Medium" panose="02020500000000000000" pitchFamily="18" charset="-128"/>
              <a:cs typeface="游ゴシック"/>
            </a:endParaRPr>
          </a:p>
          <a:p>
            <a:pPr marL="241300">
              <a:lnSpc>
                <a:spcPct val="100000"/>
              </a:lnSpc>
              <a:spcBef>
                <a:spcPts val="25"/>
              </a:spcBef>
            </a:pPr>
            <a:r>
              <a:rPr lang="ja-JP" altLang="en-US" spc="-10" dirty="0">
                <a:latin typeface="BIZ UDP明朝 Medium" panose="02020500000000000000" pitchFamily="18" charset="-128"/>
                <a:ea typeface="BIZ UDP明朝 Medium" panose="02020500000000000000" pitchFamily="18" charset="-128"/>
                <a:cs typeface="游ゴシック"/>
              </a:rPr>
              <a:t>測位</a:t>
            </a:r>
            <a:r>
              <a:rPr sz="1800" spc="-10" dirty="0" err="1">
                <a:latin typeface="BIZ UDP明朝 Medium" panose="02020500000000000000" pitchFamily="18" charset="-128"/>
                <a:ea typeface="BIZ UDP明朝 Medium" panose="02020500000000000000" pitchFamily="18" charset="-128"/>
                <a:cs typeface="游ゴシック"/>
              </a:rPr>
              <a:t>衛星が飛んでいない</a:t>
            </a:r>
            <a:endParaRPr sz="1800" dirty="0">
              <a:latin typeface="BIZ UDP明朝 Medium" panose="02020500000000000000" pitchFamily="18" charset="-128"/>
              <a:ea typeface="BIZ UDP明朝 Medium" panose="02020500000000000000" pitchFamily="18" charset="-128"/>
              <a:cs typeface="游ゴシック"/>
            </a:endParaRPr>
          </a:p>
          <a:p>
            <a:pPr marL="299085" indent="-286385">
              <a:lnSpc>
                <a:spcPct val="100000"/>
              </a:lnSpc>
              <a:spcBef>
                <a:spcPts val="1110"/>
              </a:spcBef>
              <a:buFont typeface="Arial"/>
              <a:buChar char="•"/>
              <a:tabLst>
                <a:tab pos="299085" algn="l"/>
              </a:tabLst>
            </a:pPr>
            <a:r>
              <a:rPr sz="1800" b="1" spc="-15" dirty="0">
                <a:latin typeface="BIZ UDP明朝 Medium" panose="02020500000000000000" pitchFamily="18" charset="-128"/>
                <a:ea typeface="BIZ UDP明朝 Medium" panose="02020500000000000000" pitchFamily="18" charset="-128"/>
                <a:cs typeface="游ゴシック"/>
              </a:rPr>
              <a:t>コンパス</a:t>
            </a:r>
            <a:endParaRPr sz="1800" dirty="0">
              <a:latin typeface="BIZ UDP明朝 Medium" panose="02020500000000000000" pitchFamily="18" charset="-128"/>
              <a:ea typeface="BIZ UDP明朝 Medium" panose="02020500000000000000" pitchFamily="18" charset="-128"/>
              <a:cs typeface="游ゴシック"/>
            </a:endParaRPr>
          </a:p>
          <a:p>
            <a:pPr marL="241300">
              <a:lnSpc>
                <a:spcPct val="100000"/>
              </a:lnSpc>
              <a:spcBef>
                <a:spcPts val="25"/>
              </a:spcBef>
            </a:pPr>
            <a:r>
              <a:rPr sz="1800" spc="40" dirty="0">
                <a:latin typeface="BIZ UDP明朝 Medium" panose="02020500000000000000" pitchFamily="18" charset="-128"/>
                <a:ea typeface="BIZ UDP明朝 Medium" panose="02020500000000000000" pitchFamily="18" charset="-128"/>
                <a:cs typeface="Times New Roman"/>
              </a:rPr>
              <a:t> </a:t>
            </a:r>
            <a:r>
              <a:rPr sz="1800" spc="-5" dirty="0">
                <a:latin typeface="BIZ UDP明朝 Medium" panose="02020500000000000000" pitchFamily="18" charset="-128"/>
                <a:ea typeface="BIZ UDP明朝 Medium" panose="02020500000000000000" pitchFamily="18" charset="-128"/>
                <a:cs typeface="游ゴシック"/>
              </a:rPr>
              <a:t>磁場が場所によって違う</a:t>
            </a:r>
            <a:endParaRPr sz="1800" dirty="0">
              <a:latin typeface="BIZ UDP明朝 Medium" panose="02020500000000000000" pitchFamily="18" charset="-128"/>
              <a:ea typeface="BIZ UDP明朝 Medium" panose="02020500000000000000" pitchFamily="18" charset="-128"/>
              <a:cs typeface="游ゴシック"/>
            </a:endParaRPr>
          </a:p>
        </p:txBody>
      </p:sp>
      <p:sp>
        <p:nvSpPr>
          <p:cNvPr id="16" name="object 18">
            <a:extLst>
              <a:ext uri="{FF2B5EF4-FFF2-40B4-BE49-F238E27FC236}">
                <a16:creationId xmlns:a16="http://schemas.microsoft.com/office/drawing/2014/main" id="{988205EA-779B-5954-A62D-9BD6509B7772}"/>
              </a:ext>
            </a:extLst>
          </p:cNvPr>
          <p:cNvSpPr txBox="1"/>
          <p:nvPr/>
        </p:nvSpPr>
        <p:spPr>
          <a:xfrm>
            <a:off x="517651" y="3639057"/>
            <a:ext cx="998219" cy="299720"/>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Lst>
            </a:pPr>
            <a:r>
              <a:rPr sz="1800" b="1" spc="-20" dirty="0">
                <a:latin typeface="BIZ UDP明朝 Medium" panose="02020500000000000000" pitchFamily="18" charset="-128"/>
                <a:ea typeface="BIZ UDP明朝 Medium" panose="02020500000000000000" pitchFamily="18" charset="-128"/>
                <a:cs typeface="游ゴシック"/>
              </a:rPr>
              <a:t>ガラス</a:t>
            </a:r>
            <a:endParaRPr sz="1800">
              <a:latin typeface="BIZ UDP明朝 Medium" panose="02020500000000000000" pitchFamily="18" charset="-128"/>
              <a:ea typeface="BIZ UDP明朝 Medium" panose="02020500000000000000" pitchFamily="18" charset="-128"/>
              <a:cs typeface="游ゴシック"/>
            </a:endParaRPr>
          </a:p>
        </p:txBody>
      </p:sp>
      <p:sp>
        <p:nvSpPr>
          <p:cNvPr id="17" name="object 19">
            <a:extLst>
              <a:ext uri="{FF2B5EF4-FFF2-40B4-BE49-F238E27FC236}">
                <a16:creationId xmlns:a16="http://schemas.microsoft.com/office/drawing/2014/main" id="{4B5C0929-6B62-42A0-D510-F05DA3C8E263}"/>
              </a:ext>
            </a:extLst>
          </p:cNvPr>
          <p:cNvSpPr txBox="1"/>
          <p:nvPr/>
        </p:nvSpPr>
        <p:spPr>
          <a:xfrm>
            <a:off x="8223884" y="2144725"/>
            <a:ext cx="2621280" cy="1299845"/>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Lst>
            </a:pPr>
            <a:r>
              <a:rPr sz="1800" b="1" spc="-50" dirty="0">
                <a:latin typeface="BIZ UDP明朝 Medium" panose="02020500000000000000" pitchFamily="18" charset="-128"/>
                <a:ea typeface="BIZ UDP明朝 Medium" panose="02020500000000000000" pitchFamily="18" charset="-128"/>
                <a:cs typeface="游ゴシック"/>
              </a:rPr>
              <a:t>水</a:t>
            </a:r>
            <a:endParaRPr sz="1800" dirty="0">
              <a:latin typeface="BIZ UDP明朝 Medium" panose="02020500000000000000" pitchFamily="18" charset="-128"/>
              <a:ea typeface="BIZ UDP明朝 Medium" panose="02020500000000000000" pitchFamily="18" charset="-128"/>
              <a:cs typeface="游ゴシック"/>
            </a:endParaRPr>
          </a:p>
          <a:p>
            <a:pPr marL="241300">
              <a:lnSpc>
                <a:spcPct val="100000"/>
              </a:lnSpc>
              <a:spcBef>
                <a:spcPts val="25"/>
              </a:spcBef>
            </a:pPr>
            <a:r>
              <a:rPr lang="ja-JP" altLang="en-US" spc="-10" dirty="0">
                <a:latin typeface="BIZ UDP明朝 Medium" panose="02020500000000000000" pitchFamily="18" charset="-128"/>
                <a:ea typeface="BIZ UDP明朝 Medium" panose="02020500000000000000" pitchFamily="18" charset="-128"/>
                <a:cs typeface="游ゴシック"/>
              </a:rPr>
              <a:t>　</a:t>
            </a:r>
            <a:r>
              <a:rPr sz="1800" spc="-10" dirty="0" err="1">
                <a:latin typeface="BIZ UDP明朝 Medium" panose="02020500000000000000" pitchFamily="18" charset="-128"/>
                <a:ea typeface="BIZ UDP明朝 Medium" panose="02020500000000000000" pitchFamily="18" charset="-128"/>
                <a:cs typeface="游ゴシック"/>
              </a:rPr>
              <a:t>蒸発してしまう</a:t>
            </a:r>
            <a:endParaRPr sz="1800" dirty="0">
              <a:latin typeface="BIZ UDP明朝 Medium" panose="02020500000000000000" pitchFamily="18" charset="-128"/>
              <a:ea typeface="BIZ UDP明朝 Medium" panose="02020500000000000000" pitchFamily="18" charset="-128"/>
              <a:cs typeface="游ゴシック"/>
            </a:endParaRPr>
          </a:p>
          <a:p>
            <a:pPr marL="299085" indent="-286385">
              <a:lnSpc>
                <a:spcPct val="100000"/>
              </a:lnSpc>
              <a:spcBef>
                <a:spcPts val="1345"/>
              </a:spcBef>
              <a:buFont typeface="Arial"/>
              <a:buChar char="•"/>
              <a:tabLst>
                <a:tab pos="299085" algn="l"/>
              </a:tabLst>
            </a:pPr>
            <a:r>
              <a:rPr sz="1800" b="1" spc="-15" dirty="0">
                <a:latin typeface="BIZ UDP明朝 Medium" panose="02020500000000000000" pitchFamily="18" charset="-128"/>
                <a:ea typeface="BIZ UDP明朝 Medium" panose="02020500000000000000" pitchFamily="18" charset="-128"/>
                <a:cs typeface="游ゴシック"/>
              </a:rPr>
              <a:t>油圧重機</a:t>
            </a:r>
            <a:endParaRPr sz="1800" dirty="0">
              <a:latin typeface="BIZ UDP明朝 Medium" panose="02020500000000000000" pitchFamily="18" charset="-128"/>
              <a:ea typeface="BIZ UDP明朝 Medium" panose="02020500000000000000" pitchFamily="18" charset="-128"/>
              <a:cs typeface="游ゴシック"/>
            </a:endParaRPr>
          </a:p>
          <a:p>
            <a:pPr marL="241300">
              <a:lnSpc>
                <a:spcPct val="100000"/>
              </a:lnSpc>
              <a:spcBef>
                <a:spcPts val="25"/>
              </a:spcBef>
            </a:pPr>
            <a:r>
              <a:rPr sz="1800" spc="40" dirty="0">
                <a:latin typeface="BIZ UDP明朝 Medium" panose="02020500000000000000" pitchFamily="18" charset="-128"/>
                <a:ea typeface="BIZ UDP明朝 Medium" panose="02020500000000000000" pitchFamily="18" charset="-128"/>
                <a:cs typeface="Times New Roman"/>
              </a:rPr>
              <a:t> </a:t>
            </a:r>
            <a:r>
              <a:rPr sz="1800" spc="-10" dirty="0">
                <a:latin typeface="BIZ UDP明朝 Medium" panose="02020500000000000000" pitchFamily="18" charset="-128"/>
                <a:ea typeface="BIZ UDP明朝 Medium" panose="02020500000000000000" pitchFamily="18" charset="-128"/>
                <a:cs typeface="游ゴシック"/>
              </a:rPr>
              <a:t>外気と取り込めない</a:t>
            </a:r>
            <a:endParaRPr sz="1800" dirty="0">
              <a:latin typeface="BIZ UDP明朝 Medium" panose="02020500000000000000" pitchFamily="18" charset="-128"/>
              <a:ea typeface="BIZ UDP明朝 Medium" panose="02020500000000000000" pitchFamily="18" charset="-128"/>
              <a:cs typeface="游ゴシック"/>
            </a:endParaRPr>
          </a:p>
        </p:txBody>
      </p:sp>
      <p:sp>
        <p:nvSpPr>
          <p:cNvPr id="18" name="object 20">
            <a:extLst>
              <a:ext uri="{FF2B5EF4-FFF2-40B4-BE49-F238E27FC236}">
                <a16:creationId xmlns:a16="http://schemas.microsoft.com/office/drawing/2014/main" id="{BFB654BE-97AE-939B-1D33-B437B67C9FF1}"/>
              </a:ext>
            </a:extLst>
          </p:cNvPr>
          <p:cNvSpPr txBox="1"/>
          <p:nvPr/>
        </p:nvSpPr>
        <p:spPr>
          <a:xfrm>
            <a:off x="534415" y="2243146"/>
            <a:ext cx="2852420" cy="1315085"/>
          </a:xfrm>
          <a:prstGeom prst="rect">
            <a:avLst/>
          </a:prstGeom>
        </p:spPr>
        <p:txBody>
          <a:bodyPr vert="horz" wrap="square" lIns="0" tIns="12700" rIns="0" bIns="0" rtlCol="0">
            <a:spAutoFit/>
          </a:bodyPr>
          <a:lstStyle/>
          <a:p>
            <a:pPr marL="302895" indent="-286385">
              <a:lnSpc>
                <a:spcPct val="100000"/>
              </a:lnSpc>
              <a:spcBef>
                <a:spcPts val="100"/>
              </a:spcBef>
              <a:buFont typeface="Arial"/>
              <a:buChar char="•"/>
              <a:tabLst>
                <a:tab pos="302895" algn="l"/>
              </a:tabLst>
            </a:pPr>
            <a:r>
              <a:rPr sz="1800" b="1" spc="-25" dirty="0">
                <a:latin typeface="BIZ UDP明朝 Medium" panose="02020500000000000000" pitchFamily="18" charset="-128"/>
                <a:ea typeface="BIZ UDP明朝 Medium" panose="02020500000000000000" pitchFamily="18" charset="-128"/>
                <a:cs typeface="游ゴシック"/>
              </a:rPr>
              <a:t>電磁波</a:t>
            </a:r>
            <a:endParaRPr sz="1800" dirty="0">
              <a:latin typeface="BIZ UDP明朝 Medium" panose="02020500000000000000" pitchFamily="18" charset="-128"/>
              <a:ea typeface="BIZ UDP明朝 Medium" panose="02020500000000000000" pitchFamily="18" charset="-128"/>
              <a:cs typeface="游ゴシック"/>
            </a:endParaRPr>
          </a:p>
          <a:p>
            <a:pPr marL="245110">
              <a:lnSpc>
                <a:spcPct val="100000"/>
              </a:lnSpc>
              <a:spcBef>
                <a:spcPts val="25"/>
              </a:spcBef>
            </a:pPr>
            <a:r>
              <a:rPr sz="1800" spc="-10" dirty="0" err="1">
                <a:latin typeface="BIZ UDP明朝 Medium" panose="02020500000000000000" pitchFamily="18" charset="-128"/>
                <a:ea typeface="BIZ UDP明朝 Medium" panose="02020500000000000000" pitchFamily="18" charset="-128"/>
                <a:cs typeface="游ゴシック"/>
              </a:rPr>
              <a:t>光，レーザ</a:t>
            </a:r>
            <a:r>
              <a:rPr sz="1800" spc="-10" dirty="0">
                <a:latin typeface="BIZ UDP明朝 Medium" panose="02020500000000000000" pitchFamily="18" charset="-128"/>
                <a:ea typeface="BIZ UDP明朝 Medium" panose="02020500000000000000" pitchFamily="18" charset="-128"/>
                <a:cs typeface="游ゴシック"/>
              </a:rPr>
              <a:t>ー，無線</a:t>
            </a:r>
            <a:endParaRPr sz="1800" dirty="0">
              <a:latin typeface="BIZ UDP明朝 Medium" panose="02020500000000000000" pitchFamily="18" charset="-128"/>
              <a:ea typeface="BIZ UDP明朝 Medium" panose="02020500000000000000" pitchFamily="18" charset="-128"/>
              <a:cs typeface="游ゴシック"/>
            </a:endParaRPr>
          </a:p>
          <a:p>
            <a:pPr marL="299085" indent="-286385">
              <a:lnSpc>
                <a:spcPct val="100000"/>
              </a:lnSpc>
              <a:spcBef>
                <a:spcPts val="1460"/>
              </a:spcBef>
              <a:buFont typeface="Arial"/>
              <a:buChar char="•"/>
              <a:tabLst>
                <a:tab pos="299085" algn="l"/>
              </a:tabLst>
            </a:pPr>
            <a:r>
              <a:rPr sz="1800" b="1" spc="-10" dirty="0">
                <a:latin typeface="BIZ UDP明朝 Medium" panose="02020500000000000000" pitchFamily="18" charset="-128"/>
                <a:ea typeface="BIZ UDP明朝 Medium" panose="02020500000000000000" pitchFamily="18" charset="-128"/>
                <a:cs typeface="游ゴシック"/>
              </a:rPr>
              <a:t>金属製工具</a:t>
            </a:r>
            <a:endParaRPr sz="1800" dirty="0">
              <a:latin typeface="BIZ UDP明朝 Medium" panose="02020500000000000000" pitchFamily="18" charset="-128"/>
              <a:ea typeface="BIZ UDP明朝 Medium" panose="02020500000000000000" pitchFamily="18" charset="-128"/>
              <a:cs typeface="游ゴシック"/>
            </a:endParaRPr>
          </a:p>
          <a:p>
            <a:pPr marL="241300">
              <a:lnSpc>
                <a:spcPct val="100000"/>
              </a:lnSpc>
              <a:spcBef>
                <a:spcPts val="25"/>
              </a:spcBef>
            </a:pPr>
            <a:r>
              <a:rPr lang="ja-JP" altLang="en-US" sz="1800" spc="-5" dirty="0">
                <a:latin typeface="BIZ UDP明朝 Medium" panose="02020500000000000000" pitchFamily="18" charset="-128"/>
                <a:ea typeface="BIZ UDP明朝 Medium" panose="02020500000000000000" pitchFamily="18" charset="-128"/>
                <a:cs typeface="游ゴシック"/>
              </a:rPr>
              <a:t>ド</a:t>
            </a:r>
            <a:r>
              <a:rPr sz="1800" spc="-5" dirty="0" err="1">
                <a:latin typeface="BIZ UDP明朝 Medium" panose="02020500000000000000" pitchFamily="18" charset="-128"/>
                <a:ea typeface="BIZ UDP明朝 Medium" panose="02020500000000000000" pitchFamily="18" charset="-128"/>
                <a:cs typeface="游ゴシック"/>
              </a:rPr>
              <a:t>ライバ</a:t>
            </a:r>
            <a:r>
              <a:rPr sz="1800" spc="-5" dirty="0">
                <a:latin typeface="BIZ UDP明朝 Medium" panose="02020500000000000000" pitchFamily="18" charset="-128"/>
                <a:ea typeface="BIZ UDP明朝 Medium" panose="02020500000000000000" pitchFamily="18" charset="-128"/>
                <a:cs typeface="游ゴシック"/>
              </a:rPr>
              <a:t>ー，カッター</a:t>
            </a:r>
            <a:endParaRPr sz="1800" dirty="0">
              <a:latin typeface="BIZ UDP明朝 Medium" panose="02020500000000000000" pitchFamily="18" charset="-128"/>
              <a:ea typeface="BIZ UDP明朝 Medium" panose="02020500000000000000" pitchFamily="18" charset="-128"/>
              <a:cs typeface="游ゴシック"/>
            </a:endParaRPr>
          </a:p>
        </p:txBody>
      </p:sp>
      <p:sp>
        <p:nvSpPr>
          <p:cNvPr id="19" name="object 21">
            <a:extLst>
              <a:ext uri="{FF2B5EF4-FFF2-40B4-BE49-F238E27FC236}">
                <a16:creationId xmlns:a16="http://schemas.microsoft.com/office/drawing/2014/main" id="{9A1161DD-C41D-9022-4E0D-72D269481786}"/>
              </a:ext>
            </a:extLst>
          </p:cNvPr>
          <p:cNvSpPr txBox="1"/>
          <p:nvPr/>
        </p:nvSpPr>
        <p:spPr>
          <a:xfrm>
            <a:off x="744423" y="977645"/>
            <a:ext cx="9822180" cy="861060"/>
          </a:xfrm>
          <a:prstGeom prst="rect">
            <a:avLst/>
          </a:prstGeom>
        </p:spPr>
        <p:txBody>
          <a:bodyPr vert="horz" wrap="square" lIns="0" tIns="13335" rIns="0" bIns="0" rtlCol="0">
            <a:spAutoFit/>
          </a:bodyPr>
          <a:lstStyle/>
          <a:p>
            <a:pPr marL="912494">
              <a:lnSpc>
                <a:spcPct val="100000"/>
              </a:lnSpc>
              <a:spcBef>
                <a:spcPts val="105"/>
              </a:spcBef>
            </a:pPr>
            <a:r>
              <a:rPr sz="2000" dirty="0">
                <a:latin typeface="BIZ UDP明朝 Medium" panose="02020500000000000000" pitchFamily="18" charset="-128"/>
                <a:ea typeface="BIZ UDP明朝 Medium" panose="02020500000000000000" pitchFamily="18" charset="-128"/>
                <a:cs typeface="游ゴシック"/>
              </a:rPr>
              <a:t>月面で作業をする際の</a:t>
            </a:r>
            <a:r>
              <a:rPr sz="2000" b="1" u="sng" spc="-15" dirty="0">
                <a:uFill>
                  <a:solidFill>
                    <a:srgbClr val="000000"/>
                  </a:solidFill>
                </a:uFill>
                <a:latin typeface="BIZ UDP明朝 Medium" panose="02020500000000000000" pitchFamily="18" charset="-128"/>
                <a:ea typeface="BIZ UDP明朝 Medium" panose="02020500000000000000" pitchFamily="18" charset="-128"/>
                <a:cs typeface="游ゴシック"/>
              </a:rPr>
              <a:t>周囲は真空</a:t>
            </a:r>
            <a:r>
              <a:rPr sz="2000" u="none" spc="-20" dirty="0">
                <a:latin typeface="BIZ UDP明朝 Medium" panose="02020500000000000000" pitchFamily="18" charset="-128"/>
                <a:ea typeface="BIZ UDP明朝 Medium" panose="02020500000000000000" pitchFamily="18" charset="-128"/>
                <a:cs typeface="游ゴシック"/>
              </a:rPr>
              <a:t>．真空中で使えるもの使えないものがある．</a:t>
            </a:r>
            <a:endParaRPr sz="2000">
              <a:latin typeface="BIZ UDP明朝 Medium" panose="02020500000000000000" pitchFamily="18" charset="-128"/>
              <a:ea typeface="BIZ UDP明朝 Medium" panose="02020500000000000000" pitchFamily="18" charset="-128"/>
              <a:cs typeface="游ゴシック"/>
            </a:endParaRPr>
          </a:p>
          <a:p>
            <a:pPr marL="12700">
              <a:lnSpc>
                <a:spcPct val="100000"/>
              </a:lnSpc>
              <a:spcBef>
                <a:spcPts val="2010"/>
              </a:spcBef>
              <a:tabLst>
                <a:tab pos="3512185" algn="l"/>
                <a:tab pos="7609205" algn="l"/>
              </a:tabLst>
            </a:pPr>
            <a:r>
              <a:rPr sz="1800" spc="-10" dirty="0">
                <a:solidFill>
                  <a:srgbClr val="FFFFFF"/>
                </a:solidFill>
                <a:latin typeface="BIZ UDP明朝 Medium" panose="02020500000000000000" pitchFamily="18" charset="-128"/>
                <a:ea typeface="BIZ UDP明朝 Medium" panose="02020500000000000000" pitchFamily="18" charset="-128"/>
                <a:cs typeface="游ゴシック"/>
              </a:rPr>
              <a:t>使えるモ</a:t>
            </a:r>
            <a:r>
              <a:rPr sz="1800" spc="-50" dirty="0">
                <a:solidFill>
                  <a:srgbClr val="FFFFFF"/>
                </a:solidFill>
                <a:latin typeface="BIZ UDP明朝 Medium" panose="02020500000000000000" pitchFamily="18" charset="-128"/>
                <a:ea typeface="BIZ UDP明朝 Medium" panose="02020500000000000000" pitchFamily="18" charset="-128"/>
                <a:cs typeface="游ゴシック"/>
              </a:rPr>
              <a:t>ノ</a:t>
            </a:r>
            <a:r>
              <a:rPr sz="1800" dirty="0">
                <a:solidFill>
                  <a:srgbClr val="FFFFFF"/>
                </a:solidFill>
                <a:latin typeface="BIZ UDP明朝 Medium" panose="02020500000000000000" pitchFamily="18" charset="-128"/>
                <a:ea typeface="BIZ UDP明朝 Medium" panose="02020500000000000000" pitchFamily="18" charset="-128"/>
                <a:cs typeface="游ゴシック"/>
              </a:rPr>
              <a:t>	</a:t>
            </a:r>
            <a:r>
              <a:rPr sz="1800" spc="-10" dirty="0">
                <a:solidFill>
                  <a:srgbClr val="FFFFFF"/>
                </a:solidFill>
                <a:latin typeface="BIZ UDP明朝 Medium" panose="02020500000000000000" pitchFamily="18" charset="-128"/>
                <a:ea typeface="BIZ UDP明朝 Medium" panose="02020500000000000000" pitchFamily="18" charset="-128"/>
                <a:cs typeface="游ゴシック"/>
              </a:rPr>
              <a:t>条件付きで使えるモ</a:t>
            </a:r>
            <a:r>
              <a:rPr sz="1800" spc="-50" dirty="0">
                <a:solidFill>
                  <a:srgbClr val="FFFFFF"/>
                </a:solidFill>
                <a:latin typeface="BIZ UDP明朝 Medium" panose="02020500000000000000" pitchFamily="18" charset="-128"/>
                <a:ea typeface="BIZ UDP明朝 Medium" panose="02020500000000000000" pitchFamily="18" charset="-128"/>
                <a:cs typeface="游ゴシック"/>
              </a:rPr>
              <a:t>ノ</a:t>
            </a:r>
            <a:r>
              <a:rPr sz="1800" dirty="0">
                <a:solidFill>
                  <a:srgbClr val="FFFFFF"/>
                </a:solidFill>
                <a:latin typeface="BIZ UDP明朝 Medium" panose="02020500000000000000" pitchFamily="18" charset="-128"/>
                <a:ea typeface="BIZ UDP明朝 Medium" panose="02020500000000000000" pitchFamily="18" charset="-128"/>
                <a:cs typeface="游ゴシック"/>
              </a:rPr>
              <a:t>	</a:t>
            </a:r>
            <a:r>
              <a:rPr sz="1800" spc="-10" dirty="0">
                <a:solidFill>
                  <a:srgbClr val="FFFFFF"/>
                </a:solidFill>
                <a:latin typeface="BIZ UDP明朝 Medium" panose="02020500000000000000" pitchFamily="18" charset="-128"/>
                <a:ea typeface="BIZ UDP明朝 Medium" panose="02020500000000000000" pitchFamily="18" charset="-128"/>
                <a:cs typeface="游ゴシック"/>
              </a:rPr>
              <a:t>使えないモ</a:t>
            </a:r>
            <a:r>
              <a:rPr sz="1800" spc="-50" dirty="0">
                <a:solidFill>
                  <a:srgbClr val="FFFFFF"/>
                </a:solidFill>
                <a:latin typeface="BIZ UDP明朝 Medium" panose="02020500000000000000" pitchFamily="18" charset="-128"/>
                <a:ea typeface="BIZ UDP明朝 Medium" panose="02020500000000000000" pitchFamily="18" charset="-128"/>
                <a:cs typeface="游ゴシック"/>
              </a:rPr>
              <a:t>ノ</a:t>
            </a:r>
            <a:endParaRPr sz="1800">
              <a:latin typeface="BIZ UDP明朝 Medium" panose="02020500000000000000" pitchFamily="18" charset="-128"/>
              <a:ea typeface="BIZ UDP明朝 Medium" panose="02020500000000000000" pitchFamily="18" charset="-128"/>
              <a:cs typeface="游ゴシック"/>
            </a:endParaRPr>
          </a:p>
        </p:txBody>
      </p:sp>
      <p:sp>
        <p:nvSpPr>
          <p:cNvPr id="20" name="object 22">
            <a:extLst>
              <a:ext uri="{FF2B5EF4-FFF2-40B4-BE49-F238E27FC236}">
                <a16:creationId xmlns:a16="http://schemas.microsoft.com/office/drawing/2014/main" id="{17B6FCAA-71CC-FA12-1274-E07B0CFA151F}"/>
              </a:ext>
            </a:extLst>
          </p:cNvPr>
          <p:cNvSpPr txBox="1"/>
          <p:nvPr/>
        </p:nvSpPr>
        <p:spPr>
          <a:xfrm>
            <a:off x="8223884" y="3733927"/>
            <a:ext cx="2849880" cy="577215"/>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Lst>
            </a:pPr>
            <a:r>
              <a:rPr sz="1800" b="1" spc="-10" dirty="0">
                <a:latin typeface="BIZ UDP明朝 Medium" panose="02020500000000000000" pitchFamily="18" charset="-128"/>
                <a:ea typeface="BIZ UDP明朝 Medium" panose="02020500000000000000" pitchFamily="18" charset="-128"/>
                <a:cs typeface="游ゴシック"/>
              </a:rPr>
              <a:t>宇宙用以外の接着剤</a:t>
            </a:r>
            <a:endParaRPr sz="1800" dirty="0">
              <a:latin typeface="BIZ UDP明朝 Medium" panose="02020500000000000000" pitchFamily="18" charset="-128"/>
              <a:ea typeface="BIZ UDP明朝 Medium" panose="02020500000000000000" pitchFamily="18" charset="-128"/>
              <a:cs typeface="游ゴシック"/>
            </a:endParaRPr>
          </a:p>
          <a:p>
            <a:pPr marL="241300">
              <a:lnSpc>
                <a:spcPct val="100000"/>
              </a:lnSpc>
              <a:spcBef>
                <a:spcPts val="25"/>
              </a:spcBef>
            </a:pPr>
            <a:r>
              <a:rPr lang="ja-JP" altLang="en-US" sz="1800" spc="-15" dirty="0">
                <a:latin typeface="BIZ UDP明朝 Medium" panose="02020500000000000000" pitchFamily="18" charset="-128"/>
                <a:ea typeface="BIZ UDP明朝 Medium" panose="02020500000000000000" pitchFamily="18" charset="-128"/>
                <a:cs typeface="游ゴシック"/>
              </a:rPr>
              <a:t>　</a:t>
            </a:r>
            <a:r>
              <a:rPr sz="1800" spc="-15" dirty="0" err="1">
                <a:latin typeface="BIZ UDP明朝 Medium" panose="02020500000000000000" pitchFamily="18" charset="-128"/>
                <a:ea typeface="BIZ UDP明朝 Medium" panose="02020500000000000000" pitchFamily="18" charset="-128"/>
                <a:cs typeface="游ゴシック"/>
              </a:rPr>
              <a:t>液体が蒸発してしまう</a:t>
            </a:r>
            <a:endParaRPr sz="1800" dirty="0">
              <a:latin typeface="BIZ UDP明朝 Medium" panose="02020500000000000000" pitchFamily="18" charset="-128"/>
              <a:ea typeface="BIZ UDP明朝 Medium" panose="02020500000000000000" pitchFamily="18" charset="-128"/>
              <a:cs typeface="游ゴシック"/>
            </a:endParaRPr>
          </a:p>
        </p:txBody>
      </p:sp>
      <p:sp>
        <p:nvSpPr>
          <p:cNvPr id="21" name="object 23">
            <a:extLst>
              <a:ext uri="{FF2B5EF4-FFF2-40B4-BE49-F238E27FC236}">
                <a16:creationId xmlns:a16="http://schemas.microsoft.com/office/drawing/2014/main" id="{EDE1640A-B197-E47F-1EA1-020C8016E3B9}"/>
              </a:ext>
            </a:extLst>
          </p:cNvPr>
          <p:cNvSpPr txBox="1"/>
          <p:nvPr/>
        </p:nvSpPr>
        <p:spPr>
          <a:xfrm>
            <a:off x="4289805" y="2066290"/>
            <a:ext cx="2849880" cy="1832610"/>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Lst>
            </a:pPr>
            <a:r>
              <a:rPr sz="1800" b="1" spc="-25" dirty="0">
                <a:latin typeface="BIZ UDP明朝 Medium" panose="02020500000000000000" pitchFamily="18" charset="-128"/>
                <a:ea typeface="BIZ UDP明朝 Medium" panose="02020500000000000000" pitchFamily="18" charset="-128"/>
                <a:cs typeface="游ゴシック"/>
              </a:rPr>
              <a:t>火器</a:t>
            </a:r>
            <a:endParaRPr sz="1800" dirty="0">
              <a:latin typeface="BIZ UDP明朝 Medium" panose="02020500000000000000" pitchFamily="18" charset="-128"/>
              <a:ea typeface="BIZ UDP明朝 Medium" panose="02020500000000000000" pitchFamily="18" charset="-128"/>
              <a:cs typeface="游ゴシック"/>
            </a:endParaRPr>
          </a:p>
          <a:p>
            <a:pPr marL="241300">
              <a:lnSpc>
                <a:spcPts val="2150"/>
              </a:lnSpc>
              <a:spcBef>
                <a:spcPts val="20"/>
              </a:spcBef>
            </a:pPr>
            <a:r>
              <a:rPr sz="1800" spc="40" dirty="0">
                <a:latin typeface="BIZ UDP明朝 Medium" panose="02020500000000000000" pitchFamily="18" charset="-128"/>
                <a:ea typeface="BIZ UDP明朝 Medium" panose="02020500000000000000" pitchFamily="18" charset="-128"/>
                <a:cs typeface="Times New Roman"/>
              </a:rPr>
              <a:t> </a:t>
            </a:r>
            <a:r>
              <a:rPr sz="1800" spc="-10" dirty="0" err="1">
                <a:latin typeface="BIZ UDP明朝 Medium" panose="02020500000000000000" pitchFamily="18" charset="-128"/>
                <a:ea typeface="BIZ UDP明朝 Medium" panose="02020500000000000000" pitchFamily="18" charset="-128"/>
                <a:cs typeface="游ゴシック"/>
              </a:rPr>
              <a:t>酸素がないので</a:t>
            </a:r>
            <a:r>
              <a:rPr lang="ja-JP" altLang="en-US" dirty="0">
                <a:latin typeface="BIZ UDP明朝 Medium" panose="02020500000000000000" pitchFamily="18" charset="-128"/>
                <a:ea typeface="BIZ UDP明朝 Medium" panose="02020500000000000000" pitchFamily="18" charset="-128"/>
                <a:cs typeface="游ゴシック"/>
              </a:rPr>
              <a:t>　　　　　　</a:t>
            </a:r>
            <a:endParaRPr lang="en-US" altLang="ja-JP" dirty="0">
              <a:latin typeface="BIZ UDP明朝 Medium" panose="02020500000000000000" pitchFamily="18" charset="-128"/>
              <a:ea typeface="BIZ UDP明朝 Medium" panose="02020500000000000000" pitchFamily="18" charset="-128"/>
              <a:cs typeface="游ゴシック"/>
            </a:endParaRPr>
          </a:p>
          <a:p>
            <a:pPr marL="241300">
              <a:lnSpc>
                <a:spcPts val="2150"/>
              </a:lnSpc>
              <a:spcBef>
                <a:spcPts val="20"/>
              </a:spcBef>
            </a:pPr>
            <a:r>
              <a:rPr lang="ja-JP" altLang="en-US" spc="-15" dirty="0">
                <a:latin typeface="BIZ UDP明朝 Medium" panose="02020500000000000000" pitchFamily="18" charset="-128"/>
                <a:ea typeface="BIZ UDP明朝 Medium" panose="02020500000000000000" pitchFamily="18" charset="-128"/>
                <a:cs typeface="游ゴシック"/>
              </a:rPr>
              <a:t> </a:t>
            </a:r>
            <a:r>
              <a:rPr sz="1800" spc="-15" dirty="0" err="1">
                <a:latin typeface="BIZ UDP明朝 Medium" panose="02020500000000000000" pitchFamily="18" charset="-128"/>
                <a:ea typeface="BIZ UDP明朝 Medium" panose="02020500000000000000" pitchFamily="18" charset="-128"/>
                <a:cs typeface="游ゴシック"/>
              </a:rPr>
              <a:t>酸化剤を持っていく</a:t>
            </a:r>
            <a:endParaRPr sz="1800" dirty="0">
              <a:latin typeface="BIZ UDP明朝 Medium" panose="02020500000000000000" pitchFamily="18" charset="-128"/>
              <a:ea typeface="BIZ UDP明朝 Medium" panose="02020500000000000000" pitchFamily="18" charset="-128"/>
              <a:cs typeface="游ゴシック"/>
            </a:endParaRPr>
          </a:p>
          <a:p>
            <a:pPr marL="299085" indent="-286385">
              <a:lnSpc>
                <a:spcPct val="100000"/>
              </a:lnSpc>
              <a:spcBef>
                <a:spcPts val="1265"/>
              </a:spcBef>
              <a:buFont typeface="Arial"/>
              <a:buChar char="•"/>
              <a:tabLst>
                <a:tab pos="299085" algn="l"/>
              </a:tabLst>
            </a:pPr>
            <a:r>
              <a:rPr sz="1800" b="1" spc="-10" dirty="0">
                <a:latin typeface="BIZ UDP明朝 Medium" panose="02020500000000000000" pitchFamily="18" charset="-128"/>
                <a:ea typeface="BIZ UDP明朝 Medium" panose="02020500000000000000" pitchFamily="18" charset="-128"/>
                <a:cs typeface="游ゴシック"/>
              </a:rPr>
              <a:t>コンクリート</a:t>
            </a:r>
            <a:endParaRPr sz="1800" dirty="0">
              <a:latin typeface="BIZ UDP明朝 Medium" panose="02020500000000000000" pitchFamily="18" charset="-128"/>
              <a:ea typeface="BIZ UDP明朝 Medium" panose="02020500000000000000" pitchFamily="18" charset="-128"/>
              <a:cs typeface="游ゴシック"/>
            </a:endParaRPr>
          </a:p>
          <a:p>
            <a:pPr marL="535305" marR="5080" indent="-294640">
              <a:lnSpc>
                <a:spcPts val="2140"/>
              </a:lnSpc>
              <a:spcBef>
                <a:spcPts val="114"/>
              </a:spcBef>
            </a:pPr>
            <a:r>
              <a:rPr sz="1800" spc="-75" dirty="0">
                <a:latin typeface="BIZ UDP明朝 Medium" panose="02020500000000000000" pitchFamily="18" charset="-128"/>
                <a:ea typeface="BIZ UDP明朝 Medium" panose="02020500000000000000" pitchFamily="18" charset="-128"/>
                <a:cs typeface="Times New Roman"/>
              </a:rPr>
              <a:t> </a:t>
            </a:r>
            <a:r>
              <a:rPr sz="1800" spc="-5" dirty="0">
                <a:latin typeface="BIZ UDP明朝 Medium" panose="02020500000000000000" pitchFamily="18" charset="-128"/>
                <a:ea typeface="BIZ UDP明朝 Medium" panose="02020500000000000000" pitchFamily="18" charset="-128"/>
                <a:cs typeface="游ゴシック"/>
              </a:rPr>
              <a:t>与圧室内で水中養生後</a:t>
            </a:r>
            <a:r>
              <a:rPr sz="1800" spc="-10" dirty="0">
                <a:latin typeface="BIZ UDP明朝 Medium" panose="02020500000000000000" pitchFamily="18" charset="-128"/>
                <a:ea typeface="BIZ UDP明朝 Medium" panose="02020500000000000000" pitchFamily="18" charset="-128"/>
                <a:cs typeface="游ゴシック"/>
              </a:rPr>
              <a:t>なら真空でも利用可</a:t>
            </a:r>
            <a:endParaRPr sz="1800" dirty="0">
              <a:latin typeface="BIZ UDP明朝 Medium" panose="02020500000000000000" pitchFamily="18" charset="-128"/>
              <a:ea typeface="BIZ UDP明朝 Medium" panose="02020500000000000000" pitchFamily="18" charset="-128"/>
              <a:cs typeface="游ゴシック"/>
            </a:endParaRPr>
          </a:p>
        </p:txBody>
      </p:sp>
      <p:sp>
        <p:nvSpPr>
          <p:cNvPr id="22" name="object 24">
            <a:extLst>
              <a:ext uri="{FF2B5EF4-FFF2-40B4-BE49-F238E27FC236}">
                <a16:creationId xmlns:a16="http://schemas.microsoft.com/office/drawing/2014/main" id="{5EA5483D-457A-2F4D-D998-924BC0FB7182}"/>
              </a:ext>
            </a:extLst>
          </p:cNvPr>
          <p:cNvSpPr txBox="1"/>
          <p:nvPr/>
        </p:nvSpPr>
        <p:spPr>
          <a:xfrm>
            <a:off x="4289805" y="4112132"/>
            <a:ext cx="3078480" cy="2139950"/>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Lst>
            </a:pPr>
            <a:r>
              <a:rPr sz="1800" b="1" spc="-10" dirty="0">
                <a:latin typeface="BIZ UDP明朝 Medium" panose="02020500000000000000" pitchFamily="18" charset="-128"/>
                <a:ea typeface="BIZ UDP明朝 Medium" panose="02020500000000000000" pitchFamily="18" charset="-128"/>
                <a:cs typeface="游ゴシック"/>
              </a:rPr>
              <a:t>電動工具，電動重機</a:t>
            </a:r>
            <a:endParaRPr sz="1800" dirty="0">
              <a:latin typeface="BIZ UDP明朝 Medium" panose="02020500000000000000" pitchFamily="18" charset="-128"/>
              <a:ea typeface="BIZ UDP明朝 Medium" panose="02020500000000000000" pitchFamily="18" charset="-128"/>
              <a:cs typeface="游ゴシック"/>
            </a:endParaRPr>
          </a:p>
          <a:p>
            <a:pPr marL="241300">
              <a:lnSpc>
                <a:spcPts val="2150"/>
              </a:lnSpc>
              <a:spcBef>
                <a:spcPts val="25"/>
              </a:spcBef>
            </a:pPr>
            <a:r>
              <a:rPr sz="1800" spc="40" dirty="0">
                <a:latin typeface="BIZ UDP明朝 Medium" panose="02020500000000000000" pitchFamily="18" charset="-128"/>
                <a:ea typeface="BIZ UDP明朝 Medium" panose="02020500000000000000" pitchFamily="18" charset="-128"/>
                <a:cs typeface="Times New Roman"/>
              </a:rPr>
              <a:t> </a:t>
            </a:r>
            <a:r>
              <a:rPr sz="1800" spc="-5" dirty="0">
                <a:latin typeface="BIZ UDP明朝 Medium" panose="02020500000000000000" pitchFamily="18" charset="-128"/>
                <a:ea typeface="BIZ UDP明朝 Medium" panose="02020500000000000000" pitchFamily="18" charset="-128"/>
                <a:cs typeface="游ゴシック"/>
              </a:rPr>
              <a:t>潤滑油を使わないもの</a:t>
            </a:r>
            <a:endParaRPr sz="1800" dirty="0">
              <a:latin typeface="BIZ UDP明朝 Medium" panose="02020500000000000000" pitchFamily="18" charset="-128"/>
              <a:ea typeface="BIZ UDP明朝 Medium" panose="02020500000000000000" pitchFamily="18" charset="-128"/>
              <a:cs typeface="游ゴシック"/>
            </a:endParaRPr>
          </a:p>
          <a:p>
            <a:pPr marL="535305">
              <a:lnSpc>
                <a:spcPts val="2150"/>
              </a:lnSpc>
            </a:pPr>
            <a:r>
              <a:rPr sz="1800" dirty="0">
                <a:latin typeface="BIZ UDP明朝 Medium" panose="02020500000000000000" pitchFamily="18" charset="-128"/>
                <a:ea typeface="BIZ UDP明朝 Medium" panose="02020500000000000000" pitchFamily="18" charset="-128"/>
                <a:cs typeface="游ゴシック"/>
              </a:rPr>
              <a:t>（固体潤滑</a:t>
            </a:r>
            <a:r>
              <a:rPr sz="1800" spc="-50" dirty="0">
                <a:latin typeface="BIZ UDP明朝 Medium" panose="02020500000000000000" pitchFamily="18" charset="-128"/>
                <a:ea typeface="BIZ UDP明朝 Medium" panose="02020500000000000000" pitchFamily="18" charset="-128"/>
                <a:cs typeface="游ゴシック"/>
              </a:rPr>
              <a:t>）</a:t>
            </a:r>
            <a:endParaRPr sz="1800" dirty="0">
              <a:latin typeface="BIZ UDP明朝 Medium" panose="02020500000000000000" pitchFamily="18" charset="-128"/>
              <a:ea typeface="BIZ UDP明朝 Medium" panose="02020500000000000000" pitchFamily="18" charset="-128"/>
              <a:cs typeface="游ゴシック"/>
            </a:endParaRPr>
          </a:p>
          <a:p>
            <a:pPr marL="299085" indent="-286385">
              <a:lnSpc>
                <a:spcPct val="100000"/>
              </a:lnSpc>
              <a:spcBef>
                <a:spcPts val="1525"/>
              </a:spcBef>
              <a:buFont typeface="Arial"/>
              <a:buChar char="•"/>
              <a:tabLst>
                <a:tab pos="299085" algn="l"/>
              </a:tabLst>
            </a:pPr>
            <a:r>
              <a:rPr sz="1800" b="1" dirty="0">
                <a:latin typeface="BIZ UDP明朝 Medium" panose="02020500000000000000" pitchFamily="18" charset="-128"/>
                <a:ea typeface="BIZ UDP明朝 Medium" panose="02020500000000000000" pitchFamily="18" charset="-128"/>
                <a:cs typeface="游ゴシック"/>
              </a:rPr>
              <a:t>音（声，警報</a:t>
            </a:r>
            <a:r>
              <a:rPr sz="1800" b="1" spc="-50" dirty="0">
                <a:latin typeface="BIZ UDP明朝 Medium" panose="02020500000000000000" pitchFamily="18" charset="-128"/>
                <a:ea typeface="BIZ UDP明朝 Medium" panose="02020500000000000000" pitchFamily="18" charset="-128"/>
                <a:cs typeface="游ゴシック"/>
              </a:rPr>
              <a:t>）</a:t>
            </a:r>
            <a:endParaRPr sz="1800" dirty="0">
              <a:latin typeface="BIZ UDP明朝 Medium" panose="02020500000000000000" pitchFamily="18" charset="-128"/>
              <a:ea typeface="BIZ UDP明朝 Medium" panose="02020500000000000000" pitchFamily="18" charset="-128"/>
              <a:cs typeface="游ゴシック"/>
            </a:endParaRPr>
          </a:p>
          <a:p>
            <a:pPr marL="241300">
              <a:lnSpc>
                <a:spcPts val="2150"/>
              </a:lnSpc>
              <a:spcBef>
                <a:spcPts val="25"/>
              </a:spcBef>
            </a:pPr>
            <a:r>
              <a:rPr sz="1800" spc="40" dirty="0">
                <a:latin typeface="BIZ UDP明朝 Medium" panose="02020500000000000000" pitchFamily="18" charset="-128"/>
                <a:ea typeface="BIZ UDP明朝 Medium" panose="02020500000000000000" pitchFamily="18" charset="-128"/>
                <a:cs typeface="Times New Roman"/>
              </a:rPr>
              <a:t> </a:t>
            </a:r>
            <a:r>
              <a:rPr sz="1800" spc="-5" dirty="0">
                <a:latin typeface="BIZ UDP明朝 Medium" panose="02020500000000000000" pitchFamily="18" charset="-128"/>
                <a:ea typeface="BIZ UDP明朝 Medium" panose="02020500000000000000" pitchFamily="18" charset="-128"/>
                <a:cs typeface="游ゴシック"/>
              </a:rPr>
              <a:t>マイクとスピーカを利用</a:t>
            </a:r>
            <a:endParaRPr sz="1800" dirty="0">
              <a:latin typeface="BIZ UDP明朝 Medium" panose="02020500000000000000" pitchFamily="18" charset="-128"/>
              <a:ea typeface="BIZ UDP明朝 Medium" panose="02020500000000000000" pitchFamily="18" charset="-128"/>
              <a:cs typeface="游ゴシック"/>
            </a:endParaRPr>
          </a:p>
          <a:p>
            <a:pPr marL="698500" marR="542925" indent="-228600">
              <a:lnSpc>
                <a:spcPts val="2160"/>
              </a:lnSpc>
              <a:spcBef>
                <a:spcPts val="60"/>
              </a:spcBef>
            </a:pPr>
            <a:r>
              <a:rPr sz="1800" dirty="0">
                <a:latin typeface="BIZ UDP明朝 Medium" panose="02020500000000000000" pitchFamily="18" charset="-128"/>
                <a:ea typeface="BIZ UDP明朝 Medium" panose="02020500000000000000" pitchFamily="18" charset="-128"/>
                <a:cs typeface="游ゴシック"/>
              </a:rPr>
              <a:t>（</a:t>
            </a:r>
            <a:r>
              <a:rPr sz="1800" spc="-10" dirty="0">
                <a:latin typeface="BIZ UDP明朝 Medium" panose="02020500000000000000" pitchFamily="18" charset="-128"/>
                <a:ea typeface="BIZ UDP明朝 Medium" panose="02020500000000000000" pitchFamily="18" charset="-128"/>
                <a:cs typeface="游ゴシック"/>
              </a:rPr>
              <a:t>空気がなく音が</a:t>
            </a:r>
            <a:r>
              <a:rPr sz="1800" spc="-50" dirty="0">
                <a:latin typeface="BIZ UDP明朝 Medium" panose="02020500000000000000" pitchFamily="18" charset="-128"/>
                <a:ea typeface="BIZ UDP明朝 Medium" panose="02020500000000000000" pitchFamily="18" charset="-128"/>
                <a:cs typeface="游ゴシック"/>
              </a:rPr>
              <a:t> </a:t>
            </a:r>
            <a:r>
              <a:rPr sz="1800" dirty="0">
                <a:latin typeface="BIZ UDP明朝 Medium" panose="02020500000000000000" pitchFamily="18" charset="-128"/>
                <a:ea typeface="BIZ UDP明朝 Medium" panose="02020500000000000000" pitchFamily="18" charset="-128"/>
                <a:cs typeface="游ゴシック"/>
              </a:rPr>
              <a:t>直接伝わらない</a:t>
            </a:r>
            <a:r>
              <a:rPr sz="1800" spc="-50" dirty="0">
                <a:latin typeface="BIZ UDP明朝 Medium" panose="02020500000000000000" pitchFamily="18" charset="-128"/>
                <a:ea typeface="BIZ UDP明朝 Medium" panose="02020500000000000000" pitchFamily="18" charset="-128"/>
                <a:cs typeface="游ゴシック"/>
              </a:rPr>
              <a:t>）</a:t>
            </a:r>
            <a:endParaRPr sz="1800" dirty="0">
              <a:latin typeface="BIZ UDP明朝 Medium" panose="02020500000000000000" pitchFamily="18" charset="-128"/>
              <a:ea typeface="BIZ UDP明朝 Medium" panose="02020500000000000000" pitchFamily="18" charset="-128"/>
              <a:cs typeface="游ゴシック"/>
            </a:endParaRPr>
          </a:p>
        </p:txBody>
      </p:sp>
      <p:pic>
        <p:nvPicPr>
          <p:cNvPr id="23" name="object 25">
            <a:extLst>
              <a:ext uri="{FF2B5EF4-FFF2-40B4-BE49-F238E27FC236}">
                <a16:creationId xmlns:a16="http://schemas.microsoft.com/office/drawing/2014/main" id="{DBA05579-84D6-6340-FFCC-958F3130FA1E}"/>
              </a:ext>
            </a:extLst>
          </p:cNvPr>
          <p:cNvPicPr/>
          <p:nvPr/>
        </p:nvPicPr>
        <p:blipFill>
          <a:blip r:embed="rId2" cstate="print"/>
          <a:stretch>
            <a:fillRect/>
          </a:stretch>
        </p:blipFill>
        <p:spPr>
          <a:xfrm>
            <a:off x="377952" y="5020055"/>
            <a:ext cx="1130808" cy="1130808"/>
          </a:xfrm>
          <a:prstGeom prst="rect">
            <a:avLst/>
          </a:prstGeom>
        </p:spPr>
      </p:pic>
      <p:sp>
        <p:nvSpPr>
          <p:cNvPr id="24" name="object 26">
            <a:extLst>
              <a:ext uri="{FF2B5EF4-FFF2-40B4-BE49-F238E27FC236}">
                <a16:creationId xmlns:a16="http://schemas.microsoft.com/office/drawing/2014/main" id="{AB5F2C35-56AD-12ED-4330-A0024508546A}"/>
              </a:ext>
            </a:extLst>
          </p:cNvPr>
          <p:cNvSpPr txBox="1"/>
          <p:nvPr/>
        </p:nvSpPr>
        <p:spPr>
          <a:xfrm>
            <a:off x="354888" y="4572711"/>
            <a:ext cx="3013075" cy="258404"/>
          </a:xfrm>
          <a:prstGeom prst="rect">
            <a:avLst/>
          </a:prstGeom>
        </p:spPr>
        <p:txBody>
          <a:bodyPr vert="horz" wrap="square" lIns="0" tIns="12065" rIns="0" bIns="0" rtlCol="0">
            <a:spAutoFit/>
          </a:bodyPr>
          <a:lstStyle/>
          <a:p>
            <a:pPr marL="12700">
              <a:lnSpc>
                <a:spcPct val="100000"/>
              </a:lnSpc>
              <a:spcBef>
                <a:spcPts val="95"/>
              </a:spcBef>
            </a:pPr>
            <a:r>
              <a:rPr sz="1600" u="sng" spc="-30" dirty="0">
                <a:uFill>
                  <a:solidFill>
                    <a:srgbClr val="000000"/>
                  </a:solidFill>
                </a:uFill>
                <a:latin typeface="BIZ UDP明朝 Medium" panose="02020500000000000000" pitchFamily="18" charset="-128"/>
                <a:ea typeface="BIZ UDP明朝 Medium" panose="02020500000000000000" pitchFamily="18" charset="-128"/>
                <a:cs typeface="游ゴシック"/>
              </a:rPr>
              <a:t>Q．水準器はそのまま使える？？</a:t>
            </a:r>
            <a:endParaRPr sz="1600">
              <a:latin typeface="BIZ UDP明朝 Medium" panose="02020500000000000000" pitchFamily="18" charset="-128"/>
              <a:ea typeface="BIZ UDP明朝 Medium" panose="02020500000000000000" pitchFamily="18" charset="-128"/>
              <a:cs typeface="游ゴシック"/>
            </a:endParaRPr>
          </a:p>
        </p:txBody>
      </p:sp>
      <p:grpSp>
        <p:nvGrpSpPr>
          <p:cNvPr id="25" name="object 27">
            <a:extLst>
              <a:ext uri="{FF2B5EF4-FFF2-40B4-BE49-F238E27FC236}">
                <a16:creationId xmlns:a16="http://schemas.microsoft.com/office/drawing/2014/main" id="{5556ECB9-086E-0FCC-E026-6E8BFB297BE2}"/>
              </a:ext>
            </a:extLst>
          </p:cNvPr>
          <p:cNvGrpSpPr/>
          <p:nvPr/>
        </p:nvGrpSpPr>
        <p:grpSpPr>
          <a:xfrm>
            <a:off x="7930642" y="4581016"/>
            <a:ext cx="3992245" cy="1882775"/>
            <a:chOff x="7930642" y="4581016"/>
            <a:chExt cx="3992245" cy="1882775"/>
          </a:xfrm>
        </p:grpSpPr>
        <p:sp>
          <p:nvSpPr>
            <p:cNvPr id="26" name="object 28">
              <a:extLst>
                <a:ext uri="{FF2B5EF4-FFF2-40B4-BE49-F238E27FC236}">
                  <a16:creationId xmlns:a16="http://schemas.microsoft.com/office/drawing/2014/main" id="{7E200199-E08C-D3DB-AF14-DB3CFBF960D7}"/>
                </a:ext>
              </a:extLst>
            </p:cNvPr>
            <p:cNvSpPr/>
            <p:nvPr/>
          </p:nvSpPr>
          <p:spPr>
            <a:xfrm>
              <a:off x="7936992" y="4616195"/>
              <a:ext cx="3979545" cy="1841500"/>
            </a:xfrm>
            <a:custGeom>
              <a:avLst/>
              <a:gdLst/>
              <a:ahLst/>
              <a:cxnLst/>
              <a:rect l="l" t="t" r="r" b="b"/>
              <a:pathLst>
                <a:path w="3979545" h="1841500">
                  <a:moveTo>
                    <a:pt x="0" y="66547"/>
                  </a:moveTo>
                  <a:lnTo>
                    <a:pt x="5218" y="40612"/>
                  </a:lnTo>
                  <a:lnTo>
                    <a:pt x="19462" y="19462"/>
                  </a:lnTo>
                  <a:lnTo>
                    <a:pt x="40612" y="5218"/>
                  </a:lnTo>
                  <a:lnTo>
                    <a:pt x="66548" y="0"/>
                  </a:lnTo>
                  <a:lnTo>
                    <a:pt x="3912615" y="0"/>
                  </a:lnTo>
                  <a:lnTo>
                    <a:pt x="3938551" y="5218"/>
                  </a:lnTo>
                  <a:lnTo>
                    <a:pt x="3959701" y="19462"/>
                  </a:lnTo>
                  <a:lnTo>
                    <a:pt x="3973945" y="40612"/>
                  </a:lnTo>
                  <a:lnTo>
                    <a:pt x="3979163" y="66547"/>
                  </a:lnTo>
                  <a:lnTo>
                    <a:pt x="3979163" y="1774482"/>
                  </a:lnTo>
                  <a:lnTo>
                    <a:pt x="3973945" y="1800369"/>
                  </a:lnTo>
                  <a:lnTo>
                    <a:pt x="3959701" y="1821510"/>
                  </a:lnTo>
                  <a:lnTo>
                    <a:pt x="3938551" y="1835764"/>
                  </a:lnTo>
                  <a:lnTo>
                    <a:pt x="3912615" y="1840991"/>
                  </a:lnTo>
                  <a:lnTo>
                    <a:pt x="66548" y="1840991"/>
                  </a:lnTo>
                  <a:lnTo>
                    <a:pt x="40612" y="1835764"/>
                  </a:lnTo>
                  <a:lnTo>
                    <a:pt x="19462" y="1821510"/>
                  </a:lnTo>
                  <a:lnTo>
                    <a:pt x="5218" y="1800369"/>
                  </a:lnTo>
                  <a:lnTo>
                    <a:pt x="0" y="1774482"/>
                  </a:lnTo>
                  <a:lnTo>
                    <a:pt x="0" y="66547"/>
                  </a:lnTo>
                  <a:close/>
                </a:path>
              </a:pathLst>
            </a:custGeom>
            <a:ln w="12700">
              <a:solidFill>
                <a:srgbClr val="6FAC46"/>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7" name="object 29">
              <a:extLst>
                <a:ext uri="{FF2B5EF4-FFF2-40B4-BE49-F238E27FC236}">
                  <a16:creationId xmlns:a16="http://schemas.microsoft.com/office/drawing/2014/main" id="{E8F627F4-B961-DFD5-AEAC-923553F27DFA}"/>
                </a:ext>
              </a:extLst>
            </p:cNvPr>
            <p:cNvPicPr/>
            <p:nvPr/>
          </p:nvPicPr>
          <p:blipFill>
            <a:blip r:embed="rId3" cstate="print"/>
            <a:stretch>
              <a:fillRect/>
            </a:stretch>
          </p:blipFill>
          <p:spPr>
            <a:xfrm>
              <a:off x="7936992" y="4584191"/>
              <a:ext cx="2442972" cy="413003"/>
            </a:xfrm>
            <a:prstGeom prst="rect">
              <a:avLst/>
            </a:prstGeom>
          </p:spPr>
        </p:pic>
        <p:sp>
          <p:nvSpPr>
            <p:cNvPr id="28" name="object 30">
              <a:extLst>
                <a:ext uri="{FF2B5EF4-FFF2-40B4-BE49-F238E27FC236}">
                  <a16:creationId xmlns:a16="http://schemas.microsoft.com/office/drawing/2014/main" id="{DEED3122-E5BD-2145-3802-D0CBC89C0DCE}"/>
                </a:ext>
              </a:extLst>
            </p:cNvPr>
            <p:cNvSpPr/>
            <p:nvPr/>
          </p:nvSpPr>
          <p:spPr>
            <a:xfrm>
              <a:off x="7936992" y="4584191"/>
              <a:ext cx="2443480" cy="413384"/>
            </a:xfrm>
            <a:custGeom>
              <a:avLst/>
              <a:gdLst/>
              <a:ahLst/>
              <a:cxnLst/>
              <a:rect l="l" t="t" r="r" b="b"/>
              <a:pathLst>
                <a:path w="2443479" h="413385">
                  <a:moveTo>
                    <a:pt x="0" y="68833"/>
                  </a:moveTo>
                  <a:lnTo>
                    <a:pt x="5415" y="42058"/>
                  </a:lnTo>
                  <a:lnTo>
                    <a:pt x="20177" y="20177"/>
                  </a:lnTo>
                  <a:lnTo>
                    <a:pt x="42058" y="5415"/>
                  </a:lnTo>
                  <a:lnTo>
                    <a:pt x="68833" y="0"/>
                  </a:lnTo>
                  <a:lnTo>
                    <a:pt x="2374137" y="0"/>
                  </a:lnTo>
                  <a:lnTo>
                    <a:pt x="2400913" y="5415"/>
                  </a:lnTo>
                  <a:lnTo>
                    <a:pt x="2422794" y="20177"/>
                  </a:lnTo>
                  <a:lnTo>
                    <a:pt x="2437556" y="42058"/>
                  </a:lnTo>
                  <a:lnTo>
                    <a:pt x="2442972" y="68833"/>
                  </a:lnTo>
                  <a:lnTo>
                    <a:pt x="2442972" y="344169"/>
                  </a:lnTo>
                  <a:lnTo>
                    <a:pt x="2437556" y="370945"/>
                  </a:lnTo>
                  <a:lnTo>
                    <a:pt x="2422794" y="392826"/>
                  </a:lnTo>
                  <a:lnTo>
                    <a:pt x="2400913" y="407588"/>
                  </a:lnTo>
                  <a:lnTo>
                    <a:pt x="2374137" y="413003"/>
                  </a:lnTo>
                  <a:lnTo>
                    <a:pt x="68833" y="413003"/>
                  </a:lnTo>
                  <a:lnTo>
                    <a:pt x="42058" y="407588"/>
                  </a:lnTo>
                  <a:lnTo>
                    <a:pt x="20177" y="392826"/>
                  </a:lnTo>
                  <a:lnTo>
                    <a:pt x="5415" y="370945"/>
                  </a:lnTo>
                  <a:lnTo>
                    <a:pt x="0" y="344169"/>
                  </a:lnTo>
                  <a:lnTo>
                    <a:pt x="0" y="68833"/>
                  </a:lnTo>
                  <a:close/>
                </a:path>
              </a:pathLst>
            </a:custGeom>
            <a:ln w="6350">
              <a:solidFill>
                <a:srgbClr val="6FAC46"/>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29" name="object 31">
            <a:extLst>
              <a:ext uri="{FF2B5EF4-FFF2-40B4-BE49-F238E27FC236}">
                <a16:creationId xmlns:a16="http://schemas.microsoft.com/office/drawing/2014/main" id="{610A2DD3-031C-44A9-5683-E4BFE35D7DC5}"/>
              </a:ext>
            </a:extLst>
          </p:cNvPr>
          <p:cNvSpPr txBox="1"/>
          <p:nvPr/>
        </p:nvSpPr>
        <p:spPr>
          <a:xfrm>
            <a:off x="8117205" y="4623942"/>
            <a:ext cx="20828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BIZ UDP明朝 Medium" panose="02020500000000000000" pitchFamily="18" charset="-128"/>
                <a:ea typeface="BIZ UDP明朝 Medium" panose="02020500000000000000" pitchFamily="18" charset="-128"/>
                <a:cs typeface="游ゴシック"/>
              </a:rPr>
              <a:t>使えないモノ番外編</a:t>
            </a:r>
            <a:endParaRPr sz="1800">
              <a:latin typeface="BIZ UDP明朝 Medium" panose="02020500000000000000" pitchFamily="18" charset="-128"/>
              <a:ea typeface="BIZ UDP明朝 Medium" panose="02020500000000000000" pitchFamily="18" charset="-128"/>
              <a:cs typeface="游ゴシック"/>
            </a:endParaRPr>
          </a:p>
        </p:txBody>
      </p:sp>
      <p:sp>
        <p:nvSpPr>
          <p:cNvPr id="30" name="object 32">
            <a:extLst>
              <a:ext uri="{FF2B5EF4-FFF2-40B4-BE49-F238E27FC236}">
                <a16:creationId xmlns:a16="http://schemas.microsoft.com/office/drawing/2014/main" id="{0DD640F5-049F-C8C3-809E-C80EFAA442CB}"/>
              </a:ext>
            </a:extLst>
          </p:cNvPr>
          <p:cNvSpPr txBox="1"/>
          <p:nvPr/>
        </p:nvSpPr>
        <p:spPr>
          <a:xfrm>
            <a:off x="1651507" y="5001514"/>
            <a:ext cx="1397000" cy="807085"/>
          </a:xfrm>
          <a:prstGeom prst="rect">
            <a:avLst/>
          </a:prstGeom>
        </p:spPr>
        <p:txBody>
          <a:bodyPr vert="horz" wrap="square" lIns="0" tIns="12700" rIns="0" bIns="0" rtlCol="0">
            <a:spAutoFit/>
          </a:bodyPr>
          <a:lstStyle/>
          <a:p>
            <a:pPr marL="12700">
              <a:lnSpc>
                <a:spcPct val="100000"/>
              </a:lnSpc>
              <a:spcBef>
                <a:spcPts val="100"/>
              </a:spcBef>
            </a:pPr>
            <a:r>
              <a:rPr sz="1200" dirty="0">
                <a:latin typeface="BIZ UDP明朝 Medium" panose="02020500000000000000" pitchFamily="18" charset="-128"/>
                <a:ea typeface="BIZ UDP明朝 Medium" panose="02020500000000000000" pitchFamily="18" charset="-128"/>
                <a:cs typeface="游ゴシック"/>
              </a:rPr>
              <a:t>内部：1</a:t>
            </a:r>
            <a:r>
              <a:rPr sz="1200" spc="-25" dirty="0">
                <a:latin typeface="BIZ UDP明朝 Medium" panose="02020500000000000000" pitchFamily="18" charset="-128"/>
                <a:ea typeface="BIZ UDP明朝 Medium" panose="02020500000000000000" pitchFamily="18" charset="-128"/>
                <a:cs typeface="游ゴシック"/>
              </a:rPr>
              <a:t>気圧</a:t>
            </a:r>
            <a:endParaRPr sz="1200">
              <a:latin typeface="BIZ UDP明朝 Medium" panose="02020500000000000000" pitchFamily="18" charset="-128"/>
              <a:ea typeface="BIZ UDP明朝 Medium" panose="02020500000000000000" pitchFamily="18" charset="-128"/>
              <a:cs typeface="游ゴシック"/>
            </a:endParaRPr>
          </a:p>
          <a:p>
            <a:pPr marR="614680" algn="r">
              <a:lnSpc>
                <a:spcPct val="100000"/>
              </a:lnSpc>
            </a:pPr>
            <a:r>
              <a:rPr sz="1200" spc="-25" dirty="0">
                <a:latin typeface="BIZ UDP明朝 Medium" panose="02020500000000000000" pitchFamily="18" charset="-128"/>
                <a:ea typeface="BIZ UDP明朝 Medium" panose="02020500000000000000" pitchFamily="18" charset="-128"/>
                <a:cs typeface="游ゴシック"/>
              </a:rPr>
              <a:t>液体</a:t>
            </a:r>
            <a:endParaRPr sz="1200">
              <a:latin typeface="BIZ UDP明朝 Medium" panose="02020500000000000000" pitchFamily="18" charset="-128"/>
              <a:ea typeface="BIZ UDP明朝 Medium" panose="02020500000000000000" pitchFamily="18" charset="-128"/>
              <a:cs typeface="游ゴシック"/>
            </a:endParaRPr>
          </a:p>
          <a:p>
            <a:pPr marR="614680" algn="r">
              <a:lnSpc>
                <a:spcPct val="100000"/>
              </a:lnSpc>
              <a:spcBef>
                <a:spcPts val="390"/>
              </a:spcBef>
            </a:pPr>
            <a:r>
              <a:rPr sz="1200" spc="-10" dirty="0">
                <a:latin typeface="BIZ UDP明朝 Medium" panose="02020500000000000000" pitchFamily="18" charset="-128"/>
                <a:ea typeface="BIZ UDP明朝 Medium" panose="02020500000000000000" pitchFamily="18" charset="-128"/>
                <a:cs typeface="游ゴシック"/>
              </a:rPr>
              <a:t>外部：真空</a:t>
            </a:r>
            <a:endParaRPr sz="1200">
              <a:latin typeface="BIZ UDP明朝 Medium" panose="02020500000000000000" pitchFamily="18" charset="-128"/>
              <a:ea typeface="BIZ UDP明朝 Medium" panose="02020500000000000000" pitchFamily="18" charset="-128"/>
              <a:cs typeface="游ゴシック"/>
            </a:endParaRPr>
          </a:p>
          <a:p>
            <a:pPr marL="469900">
              <a:lnSpc>
                <a:spcPct val="100000"/>
              </a:lnSpc>
            </a:pPr>
            <a:r>
              <a:rPr sz="1200" spc="-10" dirty="0">
                <a:latin typeface="BIZ UDP明朝 Medium" panose="02020500000000000000" pitchFamily="18" charset="-128"/>
                <a:ea typeface="BIZ UDP明朝 Medium" panose="02020500000000000000" pitchFamily="18" charset="-128"/>
                <a:cs typeface="游ゴシック"/>
              </a:rPr>
              <a:t>極端な温度差</a:t>
            </a:r>
            <a:endParaRPr sz="1200">
              <a:latin typeface="BIZ UDP明朝 Medium" panose="02020500000000000000" pitchFamily="18" charset="-128"/>
              <a:ea typeface="BIZ UDP明朝 Medium" panose="02020500000000000000" pitchFamily="18" charset="-128"/>
              <a:cs typeface="游ゴシック"/>
            </a:endParaRPr>
          </a:p>
        </p:txBody>
      </p:sp>
      <p:grpSp>
        <p:nvGrpSpPr>
          <p:cNvPr id="31" name="object 33">
            <a:extLst>
              <a:ext uri="{FF2B5EF4-FFF2-40B4-BE49-F238E27FC236}">
                <a16:creationId xmlns:a16="http://schemas.microsoft.com/office/drawing/2014/main" id="{110B5539-5040-933B-61BB-CAF9C11B3B43}"/>
              </a:ext>
            </a:extLst>
          </p:cNvPr>
          <p:cNvGrpSpPr/>
          <p:nvPr/>
        </p:nvGrpSpPr>
        <p:grpSpPr>
          <a:xfrm>
            <a:off x="1558797" y="6005829"/>
            <a:ext cx="235585" cy="258445"/>
            <a:chOff x="1558797" y="6005829"/>
            <a:chExt cx="235585" cy="258445"/>
          </a:xfrm>
        </p:grpSpPr>
        <p:pic>
          <p:nvPicPr>
            <p:cNvPr id="32" name="object 34">
              <a:extLst>
                <a:ext uri="{FF2B5EF4-FFF2-40B4-BE49-F238E27FC236}">
                  <a16:creationId xmlns:a16="http://schemas.microsoft.com/office/drawing/2014/main" id="{24DA4EB8-1EB9-B1C0-A7A3-91E32722FE2E}"/>
                </a:ext>
              </a:extLst>
            </p:cNvPr>
            <p:cNvPicPr/>
            <p:nvPr/>
          </p:nvPicPr>
          <p:blipFill>
            <a:blip r:embed="rId4" cstate="print"/>
            <a:stretch>
              <a:fillRect/>
            </a:stretch>
          </p:blipFill>
          <p:spPr>
            <a:xfrm>
              <a:off x="1565147" y="6012179"/>
              <a:ext cx="222503" cy="245363"/>
            </a:xfrm>
            <a:prstGeom prst="rect">
              <a:avLst/>
            </a:prstGeom>
          </p:spPr>
        </p:pic>
        <p:sp>
          <p:nvSpPr>
            <p:cNvPr id="33" name="object 35">
              <a:extLst>
                <a:ext uri="{FF2B5EF4-FFF2-40B4-BE49-F238E27FC236}">
                  <a16:creationId xmlns:a16="http://schemas.microsoft.com/office/drawing/2014/main" id="{73121E14-A1DF-6F5B-53E6-38D4BBBB1DC9}"/>
                </a:ext>
              </a:extLst>
            </p:cNvPr>
            <p:cNvSpPr/>
            <p:nvPr/>
          </p:nvSpPr>
          <p:spPr>
            <a:xfrm>
              <a:off x="1565147" y="6012179"/>
              <a:ext cx="222885" cy="245745"/>
            </a:xfrm>
            <a:custGeom>
              <a:avLst/>
              <a:gdLst/>
              <a:ahLst/>
              <a:cxnLst/>
              <a:rect l="l" t="t" r="r" b="b"/>
              <a:pathLst>
                <a:path w="222885" h="245745">
                  <a:moveTo>
                    <a:pt x="0" y="61341"/>
                  </a:moveTo>
                  <a:lnTo>
                    <a:pt x="111252" y="61341"/>
                  </a:lnTo>
                  <a:lnTo>
                    <a:pt x="111252" y="0"/>
                  </a:lnTo>
                  <a:lnTo>
                    <a:pt x="222503" y="122682"/>
                  </a:lnTo>
                  <a:lnTo>
                    <a:pt x="111252" y="245364"/>
                  </a:lnTo>
                  <a:lnTo>
                    <a:pt x="111252" y="184023"/>
                  </a:lnTo>
                  <a:lnTo>
                    <a:pt x="0" y="184023"/>
                  </a:lnTo>
                  <a:lnTo>
                    <a:pt x="0" y="61341"/>
                  </a:lnTo>
                  <a:close/>
                </a:path>
              </a:pathLst>
            </a:custGeom>
            <a:ln w="12700">
              <a:solidFill>
                <a:srgbClr val="AD5A2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34" name="object 36">
            <a:extLst>
              <a:ext uri="{FF2B5EF4-FFF2-40B4-BE49-F238E27FC236}">
                <a16:creationId xmlns:a16="http://schemas.microsoft.com/office/drawing/2014/main" id="{98D4B859-803D-6DC9-C9D7-ABDC36CD04EA}"/>
              </a:ext>
            </a:extLst>
          </p:cNvPr>
          <p:cNvSpPr txBox="1"/>
          <p:nvPr/>
        </p:nvSpPr>
        <p:spPr>
          <a:xfrm>
            <a:off x="1867026" y="5925718"/>
            <a:ext cx="1854200" cy="39116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EC7C30"/>
                </a:solidFill>
                <a:latin typeface="BIZ UDP明朝 Medium" panose="02020500000000000000" pitchFamily="18" charset="-128"/>
                <a:ea typeface="BIZ UDP明朝 Medium" panose="02020500000000000000" pitchFamily="18" charset="-128"/>
                <a:cs typeface="游ゴシック"/>
              </a:rPr>
              <a:t>使用可能な条件は？</a:t>
            </a:r>
            <a:endParaRPr sz="1200" dirty="0">
              <a:latin typeface="BIZ UDP明朝 Medium" panose="02020500000000000000" pitchFamily="18" charset="-128"/>
              <a:ea typeface="BIZ UDP明朝 Medium" panose="02020500000000000000" pitchFamily="18" charset="-128"/>
              <a:cs typeface="游ゴシック"/>
            </a:endParaRPr>
          </a:p>
          <a:p>
            <a:pPr marL="12700">
              <a:lnSpc>
                <a:spcPct val="100000"/>
              </a:lnSpc>
            </a:pPr>
            <a:r>
              <a:rPr sz="1200" b="1" spc="-5" dirty="0">
                <a:solidFill>
                  <a:srgbClr val="EC7C30"/>
                </a:solidFill>
                <a:latin typeface="BIZ UDP明朝 Medium" panose="02020500000000000000" pitchFamily="18" charset="-128"/>
                <a:ea typeface="BIZ UDP明朝 Medium" panose="02020500000000000000" pitchFamily="18" charset="-128"/>
                <a:cs typeface="游ゴシック"/>
              </a:rPr>
              <a:t>月面向けに改良するには？</a:t>
            </a:r>
            <a:endParaRPr sz="1200" dirty="0">
              <a:latin typeface="BIZ UDP明朝 Medium" panose="02020500000000000000" pitchFamily="18" charset="-128"/>
              <a:ea typeface="BIZ UDP明朝 Medium" panose="02020500000000000000" pitchFamily="18" charset="-128"/>
              <a:cs typeface="游ゴシック"/>
            </a:endParaRPr>
          </a:p>
        </p:txBody>
      </p:sp>
      <p:sp>
        <p:nvSpPr>
          <p:cNvPr id="35" name="object 18">
            <a:extLst>
              <a:ext uri="{FF2B5EF4-FFF2-40B4-BE49-F238E27FC236}">
                <a16:creationId xmlns:a16="http://schemas.microsoft.com/office/drawing/2014/main" id="{09E017F5-B7D0-C6B8-5207-EB1AB1B554D1}"/>
              </a:ext>
            </a:extLst>
          </p:cNvPr>
          <p:cNvSpPr txBox="1">
            <a:spLocks noGrp="1"/>
          </p:cNvSpPr>
          <p:nvPr>
            <p:ph type="title"/>
          </p:nvPr>
        </p:nvSpPr>
        <p:spPr>
          <a:xfrm>
            <a:off x="0" y="0"/>
            <a:ext cx="12169392" cy="627736"/>
          </a:xfrm>
          <a:prstGeom prst="rect">
            <a:avLst/>
          </a:prstGeom>
        </p:spPr>
        <p:txBody>
          <a:bodyPr vert="horz" wrap="square" lIns="0" tIns="12065" rIns="0" bIns="0" rtlCol="0">
            <a:spAutoFit/>
          </a:bodyPr>
          <a:lstStyle/>
          <a:p>
            <a:pPr marL="12700" algn="ctr">
              <a:lnSpc>
                <a:spcPct val="100000"/>
              </a:lnSpc>
              <a:spcBef>
                <a:spcPts val="95"/>
              </a:spcBef>
              <a:tabLst>
                <a:tab pos="701040" algn="l"/>
              </a:tabLst>
            </a:pPr>
            <a:r>
              <a:rPr lang="ja-JP" altLang="en-US" sz="4000" b="1" spc="-40" dirty="0">
                <a:latin typeface="BIZ UDP明朝 Medium" panose="02020500000000000000" pitchFamily="18" charset="-128"/>
                <a:ea typeface="BIZ UDP明朝 Medium" panose="02020500000000000000" pitchFamily="18" charset="-128"/>
              </a:rPr>
              <a:t>真空での構築作業</a:t>
            </a:r>
            <a:endParaRPr sz="4000" b="1" spc="-4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04579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7351B-59EB-E4BD-ADC3-C4FDE8E0B3C5}"/>
            </a:ext>
          </a:extLst>
        </p:cNvPr>
        <p:cNvGrpSpPr/>
        <p:nvPr/>
      </p:nvGrpSpPr>
      <p:grpSpPr>
        <a:xfrm>
          <a:off x="0" y="0"/>
          <a:ext cx="0" cy="0"/>
          <a:chOff x="0" y="0"/>
          <a:chExt cx="0" cy="0"/>
        </a:xfrm>
      </p:grpSpPr>
      <p:pic>
        <p:nvPicPr>
          <p:cNvPr id="94" name="Picture 2" descr="月面基地は3Dプリントで　「水なし」コンクリートが開発中">
            <a:extLst>
              <a:ext uri="{FF2B5EF4-FFF2-40B4-BE49-F238E27FC236}">
                <a16:creationId xmlns:a16="http://schemas.microsoft.com/office/drawing/2014/main" id="{41478FE3-A94C-B431-8F88-F5AA49445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0" name="object 18">
            <a:extLst>
              <a:ext uri="{FF2B5EF4-FFF2-40B4-BE49-F238E27FC236}">
                <a16:creationId xmlns:a16="http://schemas.microsoft.com/office/drawing/2014/main" id="{C6C83B24-AD19-6F26-2144-A79752FBF205}"/>
              </a:ext>
            </a:extLst>
          </p:cNvPr>
          <p:cNvSpPr txBox="1">
            <a:spLocks noGrp="1"/>
          </p:cNvSpPr>
          <p:nvPr>
            <p:ph type="title"/>
          </p:nvPr>
        </p:nvSpPr>
        <p:spPr>
          <a:xfrm>
            <a:off x="1" y="-29655"/>
            <a:ext cx="12169392" cy="566181"/>
          </a:xfrm>
          <a:prstGeom prst="rect">
            <a:avLst/>
          </a:prstGeom>
        </p:spPr>
        <p:txBody>
          <a:bodyPr vert="horz" wrap="square" lIns="0" tIns="12065" rIns="0" bIns="0" rtlCol="0">
            <a:spAutoFit/>
          </a:bodyPr>
          <a:lstStyle/>
          <a:p>
            <a:pPr marL="12700" algn="ctr">
              <a:lnSpc>
                <a:spcPct val="100000"/>
              </a:lnSpc>
              <a:spcBef>
                <a:spcPts val="95"/>
              </a:spcBef>
              <a:tabLst>
                <a:tab pos="701040" algn="l"/>
              </a:tabLst>
            </a:pPr>
            <a:r>
              <a:rPr sz="3600" spc="-40" dirty="0" err="1">
                <a:solidFill>
                  <a:schemeClr val="bg1"/>
                </a:solidFill>
                <a:latin typeface="BIZ UDP明朝 Medium" panose="02020500000000000000" pitchFamily="18" charset="-128"/>
                <a:ea typeface="BIZ UDP明朝 Medium" panose="02020500000000000000" pitchFamily="18" charset="-128"/>
              </a:rPr>
              <a:t>月面</a:t>
            </a:r>
            <a:r>
              <a:rPr lang="ja-JP" altLang="en-US" sz="3600" spc="-40" dirty="0">
                <a:solidFill>
                  <a:schemeClr val="bg1"/>
                </a:solidFill>
                <a:latin typeface="BIZ UDP明朝 Medium" panose="02020500000000000000" pitchFamily="18" charset="-128"/>
                <a:ea typeface="BIZ UDP明朝 Medium" panose="02020500000000000000" pitchFamily="18" charset="-128"/>
              </a:rPr>
              <a:t>での建設＠３</a:t>
            </a:r>
            <a:r>
              <a:rPr lang="en-US" altLang="ja-JP" sz="3600" spc="-40" dirty="0">
                <a:solidFill>
                  <a:schemeClr val="bg1"/>
                </a:solidFill>
                <a:latin typeface="BIZ UDP明朝 Medium" panose="02020500000000000000" pitchFamily="18" charset="-128"/>
                <a:ea typeface="BIZ UDP明朝 Medium" panose="02020500000000000000" pitchFamily="18" charset="-128"/>
              </a:rPr>
              <a:t>D</a:t>
            </a:r>
            <a:r>
              <a:rPr lang="ja-JP" altLang="en-US" sz="3600" spc="-40" dirty="0">
                <a:solidFill>
                  <a:schemeClr val="bg1"/>
                </a:solidFill>
                <a:latin typeface="BIZ UDP明朝 Medium" panose="02020500000000000000" pitchFamily="18" charset="-128"/>
                <a:ea typeface="BIZ UDP明朝 Medium" panose="02020500000000000000" pitchFamily="18" charset="-128"/>
              </a:rPr>
              <a:t>プリンタによる積層造形</a:t>
            </a:r>
            <a:endParaRPr sz="3600" spc="-40"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695452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78979-814E-FD93-6B74-21A1E7B95452}"/>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977892DF-0E03-2BE0-B422-FF3D9C182C27}"/>
              </a:ext>
            </a:extLst>
          </p:cNvPr>
          <p:cNvPicPr>
            <a:picLocks noChangeAspect="1"/>
          </p:cNvPicPr>
          <p:nvPr/>
        </p:nvPicPr>
        <p:blipFill>
          <a:blip r:embed="rId2"/>
          <a:stretch>
            <a:fillRect/>
          </a:stretch>
        </p:blipFill>
        <p:spPr>
          <a:xfrm>
            <a:off x="4127862" y="3876383"/>
            <a:ext cx="4585063" cy="2768173"/>
          </a:xfrm>
          <a:prstGeom prst="rect">
            <a:avLst/>
          </a:prstGeom>
        </p:spPr>
      </p:pic>
      <p:pic>
        <p:nvPicPr>
          <p:cNvPr id="1030" name="Picture 6" descr="月の砂「レゴリス」の不思議な性質 球体なのに「盆のよう」に見える理由｜月はすごい 資源・開発・移住｜佐伯和人 - 幻冬舎plus">
            <a:extLst>
              <a:ext uri="{FF2B5EF4-FFF2-40B4-BE49-F238E27FC236}">
                <a16:creationId xmlns:a16="http://schemas.microsoft.com/office/drawing/2014/main" id="{5D1185A7-4842-AB47-136A-0E86E3C61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896" y="3874850"/>
            <a:ext cx="3220590" cy="276970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3B7FA39-7427-66FD-6136-3C2787BBF25E}"/>
              </a:ext>
            </a:extLst>
          </p:cNvPr>
          <p:cNvSpPr txBox="1"/>
          <p:nvPr/>
        </p:nvSpPr>
        <p:spPr>
          <a:xfrm>
            <a:off x="4127862" y="213444"/>
            <a:ext cx="7922624" cy="3539430"/>
          </a:xfrm>
          <a:prstGeom prst="rect">
            <a:avLst/>
          </a:prstGeom>
          <a:noFill/>
        </p:spPr>
        <p:txBody>
          <a:bodyPr wrap="square" rtlCol="0">
            <a:spAutoFit/>
          </a:bodyPr>
          <a:lstStyle/>
          <a:p>
            <a:r>
              <a:rPr lang="ja-JP" altLang="en-US" sz="2800" b="1" dirty="0">
                <a:solidFill>
                  <a:schemeClr val="bg1"/>
                </a:solidFill>
                <a:latin typeface="BIZ UDP明朝 Medium" panose="02020500000000000000" pitchFamily="18" charset="-128"/>
                <a:ea typeface="BIZ UDP明朝 Medium" panose="02020500000000000000" pitchFamily="18" charset="-128"/>
              </a:rPr>
              <a:t>●</a:t>
            </a:r>
            <a:r>
              <a:rPr lang="ja-JP" altLang="en-US" sz="2800" b="1" dirty="0">
                <a:solidFill>
                  <a:srgbClr val="FFC000"/>
                </a:solidFill>
                <a:latin typeface="BIZ UDP明朝 Medium" panose="02020500000000000000" pitchFamily="18" charset="-128"/>
                <a:ea typeface="BIZ UDP明朝 Medium" panose="02020500000000000000" pitchFamily="18" charset="-128"/>
              </a:rPr>
              <a:t>月の砂</a:t>
            </a:r>
            <a:r>
              <a:rPr lang="ja-JP" altLang="en-US" sz="2800" b="1" dirty="0">
                <a:solidFill>
                  <a:schemeClr val="bg1"/>
                </a:solidFill>
                <a:latin typeface="BIZ UDP明朝 Medium" panose="02020500000000000000" pitchFamily="18" charset="-128"/>
                <a:ea typeface="BIZ UDP明朝 Medium" panose="02020500000000000000" pitchFamily="18" charset="-128"/>
              </a:rPr>
              <a:t>（</a:t>
            </a:r>
            <a:r>
              <a:rPr lang="ja-JP" altLang="en-US" sz="2800" b="1" dirty="0">
                <a:solidFill>
                  <a:srgbClr val="FFC000"/>
                </a:solidFill>
                <a:latin typeface="BIZ UDP明朝 Medium" panose="02020500000000000000" pitchFamily="18" charset="-128"/>
                <a:ea typeface="BIZ UDP明朝 Medium" panose="02020500000000000000" pitchFamily="18" charset="-128"/>
              </a:rPr>
              <a:t>レゴリス</a:t>
            </a:r>
            <a:r>
              <a:rPr lang="ja-JP" altLang="en-US" sz="2800" b="1" dirty="0">
                <a:solidFill>
                  <a:schemeClr val="bg1"/>
                </a:solidFill>
                <a:latin typeface="BIZ UDP明朝 Medium" panose="02020500000000000000" pitchFamily="18" charset="-128"/>
                <a:ea typeface="BIZ UDP明朝 Medium" panose="02020500000000000000" pitchFamily="18" charset="-128"/>
              </a:rPr>
              <a:t>）を</a:t>
            </a:r>
            <a:r>
              <a:rPr lang="en-US" altLang="ja-JP" sz="2800" b="1" dirty="0">
                <a:solidFill>
                  <a:schemeClr val="bg1"/>
                </a:solidFill>
                <a:latin typeface="BIZ UDP明朝 Medium" panose="02020500000000000000" pitchFamily="18" charset="-128"/>
                <a:ea typeface="BIZ UDP明朝 Medium" panose="02020500000000000000" pitchFamily="18" charset="-128"/>
              </a:rPr>
              <a:t>3D</a:t>
            </a:r>
            <a:r>
              <a:rPr lang="ja-JP" altLang="en-US" sz="2800" b="1" dirty="0">
                <a:solidFill>
                  <a:schemeClr val="bg1"/>
                </a:solidFill>
                <a:latin typeface="BIZ UDP明朝 Medium" panose="02020500000000000000" pitchFamily="18" charset="-128"/>
                <a:ea typeface="BIZ UDP明朝 Medium" panose="02020500000000000000" pitchFamily="18" charset="-128"/>
              </a:rPr>
              <a:t>プリンタで固めて積層造形することで、月面基地を建設することができる。</a:t>
            </a:r>
            <a:endParaRPr lang="en-US" altLang="ja-JP" sz="2800" b="1" dirty="0">
              <a:solidFill>
                <a:schemeClr val="bg1"/>
              </a:solidFill>
              <a:latin typeface="BIZ UDP明朝 Medium" panose="02020500000000000000" pitchFamily="18" charset="-128"/>
              <a:ea typeface="BIZ UDP明朝 Medium" panose="02020500000000000000" pitchFamily="18" charset="-128"/>
            </a:endParaRPr>
          </a:p>
          <a:p>
            <a:endParaRPr lang="en-US" altLang="ja-JP" sz="2800" b="1" dirty="0">
              <a:solidFill>
                <a:schemeClr val="bg1"/>
              </a:solidFill>
              <a:latin typeface="BIZ UDP明朝 Medium" panose="02020500000000000000" pitchFamily="18" charset="-128"/>
              <a:ea typeface="BIZ UDP明朝 Medium" panose="02020500000000000000" pitchFamily="18" charset="-128"/>
            </a:endParaRPr>
          </a:p>
          <a:p>
            <a:r>
              <a:rPr lang="ja-JP" altLang="en-US" sz="2800" b="1" dirty="0">
                <a:solidFill>
                  <a:schemeClr val="bg1"/>
                </a:solidFill>
                <a:latin typeface="BIZ UDP明朝 Medium" panose="02020500000000000000" pitchFamily="18" charset="-128"/>
                <a:ea typeface="BIZ UDP明朝 Medium" panose="02020500000000000000" pitchFamily="18" charset="-128"/>
              </a:rPr>
              <a:t>●月面にある「</a:t>
            </a:r>
            <a:r>
              <a:rPr lang="ja-JP" altLang="en-US" sz="2800" b="1" dirty="0">
                <a:solidFill>
                  <a:srgbClr val="FFC000"/>
                </a:solidFill>
                <a:latin typeface="BIZ UDP明朝 Medium" panose="02020500000000000000" pitchFamily="18" charset="-128"/>
                <a:ea typeface="BIZ UDP明朝 Medium" panose="02020500000000000000" pitchFamily="18" charset="-128"/>
              </a:rPr>
              <a:t>レゴリス</a:t>
            </a:r>
            <a:r>
              <a:rPr lang="ja-JP" altLang="en-US" sz="2800" b="1" dirty="0">
                <a:solidFill>
                  <a:schemeClr val="bg1"/>
                </a:solidFill>
                <a:latin typeface="BIZ UDP明朝 Medium" panose="02020500000000000000" pitchFamily="18" charset="-128"/>
                <a:ea typeface="BIZ UDP明朝 Medium" panose="02020500000000000000" pitchFamily="18" charset="-128"/>
              </a:rPr>
              <a:t>」には、酸化物が含有されており、電気分解して「</a:t>
            </a:r>
            <a:r>
              <a:rPr lang="ja-JP" altLang="en-US" sz="2800" b="1" dirty="0">
                <a:solidFill>
                  <a:srgbClr val="FFC000"/>
                </a:solidFill>
                <a:latin typeface="BIZ UDP明朝 Medium" panose="02020500000000000000" pitchFamily="18" charset="-128"/>
                <a:ea typeface="BIZ UDP明朝 Medium" panose="02020500000000000000" pitchFamily="18" charset="-128"/>
              </a:rPr>
              <a:t>酸素</a:t>
            </a:r>
            <a:r>
              <a:rPr lang="ja-JP" altLang="en-US" sz="2800" b="1" dirty="0">
                <a:solidFill>
                  <a:schemeClr val="bg1"/>
                </a:solidFill>
                <a:latin typeface="BIZ UDP明朝 Medium" panose="02020500000000000000" pitchFamily="18" charset="-128"/>
                <a:ea typeface="BIZ UDP明朝 Medium" panose="02020500000000000000" pitchFamily="18" charset="-128"/>
              </a:rPr>
              <a:t>」を取り出すことができる。</a:t>
            </a:r>
            <a:endParaRPr lang="en-US" altLang="ja-JP" sz="2800" b="1" dirty="0">
              <a:solidFill>
                <a:schemeClr val="bg1"/>
              </a:solidFill>
              <a:latin typeface="BIZ UDP明朝 Medium" panose="02020500000000000000" pitchFamily="18" charset="-128"/>
              <a:ea typeface="BIZ UDP明朝 Medium" panose="02020500000000000000" pitchFamily="18" charset="-128"/>
            </a:endParaRPr>
          </a:p>
          <a:p>
            <a:endParaRPr kumimoji="1" lang="en-US" altLang="ja-JP" sz="2800" b="1" dirty="0">
              <a:solidFill>
                <a:schemeClr val="bg1"/>
              </a:solidFill>
              <a:latin typeface="BIZ UDP明朝 Medium" panose="02020500000000000000" pitchFamily="18" charset="-128"/>
              <a:ea typeface="BIZ UDP明朝 Medium" panose="02020500000000000000" pitchFamily="18" charset="-128"/>
            </a:endParaRPr>
          </a:p>
          <a:p>
            <a:r>
              <a:rPr lang="ja-JP" altLang="en-US" sz="2800" b="1" dirty="0">
                <a:solidFill>
                  <a:schemeClr val="bg1"/>
                </a:solidFill>
                <a:latin typeface="BIZ UDP明朝 Medium" panose="02020500000000000000" pitchFamily="18" charset="-128"/>
                <a:ea typeface="BIZ UDP明朝 Medium" panose="02020500000000000000" pitchFamily="18" charset="-128"/>
              </a:rPr>
              <a:t>●レゴリスは、クリーンな核融合反応を引き出せる「</a:t>
            </a:r>
            <a:r>
              <a:rPr lang="ja-JP" altLang="en-US" sz="2800" b="1" dirty="0">
                <a:solidFill>
                  <a:srgbClr val="FFC000"/>
                </a:solidFill>
                <a:latin typeface="BIZ UDP明朝 Medium" panose="02020500000000000000" pitchFamily="18" charset="-128"/>
                <a:ea typeface="BIZ UDP明朝 Medium" panose="02020500000000000000" pitchFamily="18" charset="-128"/>
              </a:rPr>
              <a:t>ヘリウム</a:t>
            </a:r>
            <a:r>
              <a:rPr lang="en-US" altLang="ja-JP" sz="2800" b="1" dirty="0">
                <a:solidFill>
                  <a:srgbClr val="FFC000"/>
                </a:solidFill>
                <a:latin typeface="BIZ UDP明朝 Medium" panose="02020500000000000000" pitchFamily="18" charset="-128"/>
                <a:ea typeface="BIZ UDP明朝 Medium" panose="02020500000000000000" pitchFamily="18" charset="-128"/>
              </a:rPr>
              <a:t>3</a:t>
            </a:r>
            <a:r>
              <a:rPr lang="ja-JP" altLang="en-US" sz="2800" b="1" dirty="0">
                <a:solidFill>
                  <a:schemeClr val="bg1"/>
                </a:solidFill>
                <a:latin typeface="BIZ UDP明朝 Medium" panose="02020500000000000000" pitchFamily="18" charset="-128"/>
                <a:ea typeface="BIZ UDP明朝 Medium" panose="02020500000000000000" pitchFamily="18" charset="-128"/>
              </a:rPr>
              <a:t>」が含まれている。</a:t>
            </a:r>
            <a:endParaRPr kumimoji="1" lang="ja-JP" altLang="en-US" sz="2800" b="1"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29221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78979-814E-FD93-6B74-21A1E7B95452}"/>
            </a:ext>
          </a:extLst>
        </p:cNvPr>
        <p:cNvGrpSpPr/>
        <p:nvPr/>
      </p:nvGrpSpPr>
      <p:grpSpPr>
        <a:xfrm>
          <a:off x="0" y="0"/>
          <a:ext cx="0" cy="0"/>
          <a:chOff x="0" y="0"/>
          <a:chExt cx="0" cy="0"/>
        </a:xfrm>
      </p:grpSpPr>
      <p:sp>
        <p:nvSpPr>
          <p:cNvPr id="27" name="テキスト ボックス 26">
            <a:extLst>
              <a:ext uri="{FF2B5EF4-FFF2-40B4-BE49-F238E27FC236}">
                <a16:creationId xmlns:a16="http://schemas.microsoft.com/office/drawing/2014/main" id="{30D42FC0-352B-9D6D-F730-AD44B64AFDEC}"/>
              </a:ext>
            </a:extLst>
          </p:cNvPr>
          <p:cNvSpPr txBox="1"/>
          <p:nvPr/>
        </p:nvSpPr>
        <p:spPr>
          <a:xfrm>
            <a:off x="0" y="-6189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レゴリス</a:t>
            </a:r>
          </a:p>
        </p:txBody>
      </p:sp>
      <p:sp>
        <p:nvSpPr>
          <p:cNvPr id="4" name="テキスト ボックス 3">
            <a:extLst>
              <a:ext uri="{FF2B5EF4-FFF2-40B4-BE49-F238E27FC236}">
                <a16:creationId xmlns:a16="http://schemas.microsoft.com/office/drawing/2014/main" id="{C97EBFD6-0BE0-CD93-BB1E-1266E0723E99}"/>
              </a:ext>
            </a:extLst>
          </p:cNvPr>
          <p:cNvSpPr txBox="1"/>
          <p:nvPr/>
        </p:nvSpPr>
        <p:spPr>
          <a:xfrm>
            <a:off x="4433599" y="1446245"/>
            <a:ext cx="7312088" cy="4524315"/>
          </a:xfrm>
          <a:prstGeom prst="rect">
            <a:avLst/>
          </a:prstGeom>
          <a:noFill/>
        </p:spPr>
        <p:txBody>
          <a:bodyPr wrap="square" rtlCol="0">
            <a:spAutoFit/>
          </a:bodyPr>
          <a:lstStyle/>
          <a:p>
            <a:r>
              <a:rPr kumimoji="1" lang="ja-JP" altLang="en-US" sz="3200" b="1" dirty="0">
                <a:latin typeface="BIZ UDPゴシック" panose="020B0400000000000000" pitchFamily="50" charset="-128"/>
                <a:ea typeface="BIZ UDPゴシック" panose="020B0400000000000000" pitchFamily="50" charset="-128"/>
              </a:rPr>
              <a:t>レゴリスは、</a:t>
            </a:r>
            <a:r>
              <a:rPr kumimoji="1" lang="ja-JP" altLang="en-US" sz="3200" b="1" dirty="0">
                <a:highlight>
                  <a:srgbClr val="00FF00"/>
                </a:highlight>
                <a:latin typeface="BIZ UDPゴシック" panose="020B0400000000000000" pitchFamily="50" charset="-128"/>
                <a:ea typeface="BIZ UDPゴシック" panose="020B0400000000000000" pitchFamily="50" charset="-128"/>
              </a:rPr>
              <a:t>酸素</a:t>
            </a:r>
            <a:r>
              <a:rPr kumimoji="1" lang="ja-JP" altLang="en-US" sz="3200" b="1" dirty="0">
                <a:latin typeface="BIZ UDPゴシック" panose="020B0400000000000000" pitchFamily="50" charset="-128"/>
                <a:ea typeface="BIZ UDPゴシック" panose="020B0400000000000000" pitchFamily="50" charset="-128"/>
              </a:rPr>
              <a:t>を含む（呼吸用酸素やロケット燃料になる）</a:t>
            </a:r>
            <a:endParaRPr kumimoji="1" lang="en-US" altLang="ja-JP" sz="3200" b="1" dirty="0">
              <a:latin typeface="BIZ UDPゴシック" panose="020B0400000000000000" pitchFamily="50" charset="-128"/>
              <a:ea typeface="BIZ UDPゴシック" panose="020B0400000000000000" pitchFamily="50" charset="-128"/>
            </a:endParaRPr>
          </a:p>
          <a:p>
            <a:endParaRPr lang="en-US" altLang="ja-JP" sz="3200" b="1" dirty="0">
              <a:latin typeface="BIZ UDPゴシック" panose="020B0400000000000000" pitchFamily="50" charset="-128"/>
              <a:ea typeface="BIZ UDPゴシック" panose="020B0400000000000000" pitchFamily="50" charset="-128"/>
            </a:endParaRPr>
          </a:p>
          <a:p>
            <a:r>
              <a:rPr kumimoji="1" lang="ja-JP" altLang="en-US" sz="3200" b="1" dirty="0">
                <a:latin typeface="BIZ UDPゴシック" panose="020B0400000000000000" pitchFamily="50" charset="-128"/>
                <a:ea typeface="BIZ UDPゴシック" panose="020B0400000000000000" pitchFamily="50" charset="-128"/>
              </a:rPr>
              <a:t>レゴリスは、建築材料になる。</a:t>
            </a:r>
            <a:r>
              <a:rPr kumimoji="1" lang="en-US" altLang="ja-JP" sz="3200" b="1" dirty="0">
                <a:highlight>
                  <a:srgbClr val="00FF00"/>
                </a:highlight>
                <a:latin typeface="BIZ UDPゴシック" panose="020B0400000000000000" pitchFamily="50" charset="-128"/>
                <a:ea typeface="BIZ UDPゴシック" panose="020B0400000000000000" pitchFamily="50" charset="-128"/>
              </a:rPr>
              <a:t>3D</a:t>
            </a:r>
            <a:r>
              <a:rPr kumimoji="1" lang="ja-JP" altLang="en-US" sz="3200" b="1" dirty="0">
                <a:highlight>
                  <a:srgbClr val="00FF00"/>
                </a:highlight>
                <a:latin typeface="BIZ UDPゴシック" panose="020B0400000000000000" pitchFamily="50" charset="-128"/>
                <a:ea typeface="BIZ UDPゴシック" panose="020B0400000000000000" pitchFamily="50" charset="-128"/>
              </a:rPr>
              <a:t>プリンタで焼結積層</a:t>
            </a:r>
            <a:r>
              <a:rPr kumimoji="1" lang="ja-JP" altLang="en-US" sz="3200" b="1" dirty="0">
                <a:latin typeface="BIZ UDPゴシック" panose="020B0400000000000000" pitchFamily="50" charset="-128"/>
                <a:ea typeface="BIZ UDPゴシック" panose="020B0400000000000000" pitchFamily="50" charset="-128"/>
              </a:rPr>
              <a:t>する。</a:t>
            </a:r>
            <a:endParaRPr kumimoji="1" lang="en-US" altLang="ja-JP" sz="3200" b="1" dirty="0">
              <a:latin typeface="BIZ UDPゴシック" panose="020B0400000000000000" pitchFamily="50" charset="-128"/>
              <a:ea typeface="BIZ UDPゴシック" panose="020B0400000000000000" pitchFamily="50" charset="-128"/>
            </a:endParaRPr>
          </a:p>
          <a:p>
            <a:endParaRPr lang="en-US" altLang="ja-JP" sz="3200" b="1" dirty="0">
              <a:latin typeface="BIZ UDPゴシック" panose="020B0400000000000000" pitchFamily="50" charset="-128"/>
              <a:ea typeface="BIZ UDPゴシック" panose="020B0400000000000000" pitchFamily="50" charset="-128"/>
            </a:endParaRPr>
          </a:p>
          <a:p>
            <a:r>
              <a:rPr kumimoji="1" lang="ja-JP" altLang="en-US" sz="3200" b="1" dirty="0">
                <a:latin typeface="BIZ UDPゴシック" panose="020B0400000000000000" pitchFamily="50" charset="-128"/>
                <a:ea typeface="BIZ UDPゴシック" panose="020B0400000000000000" pitchFamily="50" charset="-128"/>
              </a:rPr>
              <a:t>レゴリスは、</a:t>
            </a:r>
            <a:r>
              <a:rPr kumimoji="1" lang="ja-JP" altLang="en-US" sz="3200" b="1" dirty="0">
                <a:highlight>
                  <a:srgbClr val="00FF00"/>
                </a:highlight>
                <a:latin typeface="BIZ UDPゴシック" panose="020B0400000000000000" pitchFamily="50" charset="-128"/>
                <a:ea typeface="BIZ UDPゴシック" panose="020B0400000000000000" pitchFamily="50" charset="-128"/>
              </a:rPr>
              <a:t>ヘリウム</a:t>
            </a:r>
            <a:r>
              <a:rPr kumimoji="1" lang="en-US" altLang="ja-JP" sz="3200" b="1" dirty="0">
                <a:highlight>
                  <a:srgbClr val="00FF00"/>
                </a:highlight>
                <a:latin typeface="BIZ UDPゴシック" panose="020B0400000000000000" pitchFamily="50" charset="-128"/>
                <a:ea typeface="BIZ UDPゴシック" panose="020B0400000000000000" pitchFamily="50" charset="-128"/>
              </a:rPr>
              <a:t>3</a:t>
            </a:r>
            <a:r>
              <a:rPr kumimoji="1" lang="ja-JP" altLang="en-US" sz="3200" b="1" dirty="0">
                <a:latin typeface="BIZ UDPゴシック" panose="020B0400000000000000" pitchFamily="50" charset="-128"/>
                <a:ea typeface="BIZ UDPゴシック" panose="020B0400000000000000" pitchFamily="50" charset="-128"/>
              </a:rPr>
              <a:t>を含む。地球上では希少な元素（同位体）。綺麗な核融合の燃料となる。</a:t>
            </a:r>
          </a:p>
        </p:txBody>
      </p:sp>
    </p:spTree>
    <p:extLst>
      <p:ext uri="{BB962C8B-B14F-4D97-AF65-F5344CB8AC3E}">
        <p14:creationId xmlns:p14="http://schemas.microsoft.com/office/powerpoint/2010/main" val="9558168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732</Words>
  <Application>Microsoft Office PowerPoint</Application>
  <PresentationFormat>ワイド画面</PresentationFormat>
  <Paragraphs>262</Paragraphs>
  <Slides>14</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vt:i4>
      </vt:variant>
    </vt:vector>
  </HeadingPairs>
  <TitlesOfParts>
    <vt:vector size="23" baseType="lpstr">
      <vt:lpstr>BIZ UDPゴシック</vt:lpstr>
      <vt:lpstr>BIZ UDP明朝 Medium</vt:lpstr>
      <vt:lpstr>游ゴシック</vt:lpstr>
      <vt:lpstr>游ゴシック Light</vt:lpstr>
      <vt:lpstr>Yu Gothic Medium</vt:lpstr>
      <vt:lpstr>Arial</vt:lpstr>
      <vt:lpstr>Times New Roman</vt:lpstr>
      <vt:lpstr>Wingdings</vt:lpstr>
      <vt:lpstr>Office テーマ</vt:lpstr>
      <vt:lpstr>PowerPoint プレゼンテーション</vt:lpstr>
      <vt:lpstr>月面の環境</vt:lpstr>
      <vt:lpstr>PowerPoint プレゼンテーション</vt:lpstr>
      <vt:lpstr>PowerPoint プレゼンテーション</vt:lpstr>
      <vt:lpstr>月への運送費</vt:lpstr>
      <vt:lpstr>真空での構築作業</vt:lpstr>
      <vt:lpstr>月面での建設＠３Dプリンタによる積層造形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Abe,YutakaTKZIM</dc:creator>
  <cp:lastModifiedBy>Abe,YutakaTKZIM</cp:lastModifiedBy>
  <cp:revision>6</cp:revision>
  <dcterms:created xsi:type="dcterms:W3CDTF">2025-12-23T02:21:08Z</dcterms:created>
  <dcterms:modified xsi:type="dcterms:W3CDTF">2025-12-23T02:28:00Z</dcterms:modified>
</cp:coreProperties>
</file>